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0"/>
  </p:notesMasterIdLst>
  <p:sldIdLst>
    <p:sldId id="256" r:id="rId2"/>
    <p:sldId id="284" r:id="rId3"/>
    <p:sldId id="257" r:id="rId4"/>
    <p:sldId id="261" r:id="rId5"/>
    <p:sldId id="301" r:id="rId6"/>
    <p:sldId id="322" r:id="rId7"/>
    <p:sldId id="300" r:id="rId8"/>
    <p:sldId id="264" r:id="rId9"/>
    <p:sldId id="304" r:id="rId10"/>
    <p:sldId id="303" r:id="rId11"/>
    <p:sldId id="315" r:id="rId12"/>
    <p:sldId id="324" r:id="rId13"/>
    <p:sldId id="314" r:id="rId14"/>
    <p:sldId id="316" r:id="rId15"/>
    <p:sldId id="308" r:id="rId16"/>
    <p:sldId id="309" r:id="rId17"/>
    <p:sldId id="317" r:id="rId18"/>
    <p:sldId id="321" r:id="rId19"/>
    <p:sldId id="325" r:id="rId20"/>
    <p:sldId id="282" r:id="rId21"/>
    <p:sldId id="319" r:id="rId22"/>
    <p:sldId id="320" r:id="rId23"/>
    <p:sldId id="312" r:id="rId24"/>
    <p:sldId id="326" r:id="rId25"/>
    <p:sldId id="327" r:id="rId26"/>
    <p:sldId id="328" r:id="rId27"/>
    <p:sldId id="329" r:id="rId28"/>
    <p:sldId id="294" r:id="rId29"/>
  </p:sldIdLst>
  <p:sldSz cx="12192000" cy="6858000"/>
  <p:notesSz cx="6858000" cy="9144000"/>
  <p:defaultTextStyle>
    <a:defPPr>
      <a:defRPr lang="zh-CN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73F5"/>
    <a:srgbClr val="2965F4"/>
    <a:srgbClr val="4584F6"/>
    <a:srgbClr val="2B68FF"/>
    <a:srgbClr val="5992F8"/>
    <a:srgbClr val="255DE8"/>
    <a:srgbClr val="4685F6"/>
    <a:srgbClr val="347CF5"/>
    <a:srgbClr val="5AA7F4"/>
    <a:srgbClr val="2C6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E3FDE45-AF77-4B5C-9715-49D594BDF05E}" styleName="浅色样式 1 - 强调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9012ECD-51FC-41F1-AA8D-1B2483CD663E}" styleName="浅色样式 2 - 强调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85BE263C-DBD7-4A20-BB59-AAB30ACAA65A}" styleName="中度样式 3 - 强调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A107856-5554-42FB-B03E-39F5DBC370BA}" styleName="中度样式 4 - 强调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0505E3EF-67EA-436B-97B2-0124C06EBD24}" styleName="中度样式 4 - 强调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0660B408-B3CF-4A94-85FC-2B1E0A45F4A2}" styleName="深色样式 2 - 强调 1/强调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202B0CA-FC54-4496-8BCA-5EF66A818D29}" styleName="深色样式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10"/>
    <p:restoredTop sz="74670"/>
  </p:normalViewPr>
  <p:slideViewPr>
    <p:cSldViewPr snapToGrid="0" snapToObjects="1">
      <p:cViewPr>
        <p:scale>
          <a:sx n="90" d="100"/>
          <a:sy n="90" d="100"/>
        </p:scale>
        <p:origin x="-1517" y="-19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Thinkpad\Desktop\&#25968;&#25454;&#24211;&#25104;&#26412;&#26354;&#32447;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tx>
            <c:v>单机数据库</c:v>
          </c:tx>
          <c:marker>
            <c:symbol val="none"/>
          </c:marker>
          <c:val>
            <c:numRef>
              <c:f>Sheet1!$C$2:$C$11</c:f>
              <c:numCache>
                <c:formatCode>General</c:formatCode>
                <c:ptCount val="10"/>
                <c:pt idx="0">
                  <c:v>1</c:v>
                </c:pt>
                <c:pt idx="1">
                  <c:v>2.2000000000000002</c:v>
                </c:pt>
                <c:pt idx="2">
                  <c:v>3.5</c:v>
                </c:pt>
                <c:pt idx="3">
                  <c:v>5</c:v>
                </c:pt>
                <c:pt idx="4">
                  <c:v>6.5</c:v>
                </c:pt>
                <c:pt idx="5">
                  <c:v>8</c:v>
                </c:pt>
                <c:pt idx="6">
                  <c:v>10</c:v>
                </c:pt>
                <c:pt idx="7">
                  <c:v>14</c:v>
                </c:pt>
                <c:pt idx="8">
                  <c:v>20</c:v>
                </c:pt>
                <c:pt idx="9">
                  <c:v>28</c:v>
                </c:pt>
              </c:numCache>
            </c:numRef>
          </c:val>
          <c:smooth val="0"/>
        </c:ser>
        <c:ser>
          <c:idx val="1"/>
          <c:order val="1"/>
          <c:tx>
            <c:v>分布式数据库</c:v>
          </c:tx>
          <c:marker>
            <c:symbol val="none"/>
          </c:marker>
          <c:val>
            <c:numRef>
              <c:f>Sheet1!$D$2:$D$11</c:f>
              <c:numCache>
                <c:formatCode>General</c:formatCode>
                <c:ptCount val="10"/>
                <c:pt idx="0">
                  <c:v>2</c:v>
                </c:pt>
                <c:pt idx="1">
                  <c:v>3</c:v>
                </c:pt>
                <c:pt idx="2">
                  <c:v>4.5</c:v>
                </c:pt>
                <c:pt idx="3">
                  <c:v>5.7</c:v>
                </c:pt>
                <c:pt idx="4">
                  <c:v>7</c:v>
                </c:pt>
                <c:pt idx="5">
                  <c:v>8</c:v>
                </c:pt>
                <c:pt idx="6">
                  <c:v>9.1999999999999993</c:v>
                </c:pt>
                <c:pt idx="7">
                  <c:v>10.4</c:v>
                </c:pt>
                <c:pt idx="8">
                  <c:v>11.6</c:v>
                </c:pt>
                <c:pt idx="9">
                  <c:v>12.8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2611328"/>
        <c:axId val="52613504"/>
      </c:lineChart>
      <c:catAx>
        <c:axId val="52611328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zh-CN" altLang="en-US"/>
                  <a:t>数据规模</a:t>
                </a:r>
              </a:p>
            </c:rich>
          </c:tx>
          <c:layout/>
          <c:overlay val="0"/>
        </c:title>
        <c:majorTickMark val="out"/>
        <c:minorTickMark val="none"/>
        <c:tickLblPos val="nextTo"/>
        <c:crossAx val="52613504"/>
        <c:crosses val="autoZero"/>
        <c:auto val="1"/>
        <c:lblAlgn val="ctr"/>
        <c:lblOffset val="100"/>
        <c:noMultiLvlLbl val="0"/>
      </c:catAx>
      <c:valAx>
        <c:axId val="52613504"/>
        <c:scaling>
          <c:orientation val="minMax"/>
        </c:scaling>
        <c:delete val="0"/>
        <c:axPos val="l"/>
        <c:majorGridlines/>
        <c:title>
          <c:tx>
            <c:rich>
              <a:bodyPr rot="0" vert="wordArtVertRtl" anchor="b" anchorCtr="1"/>
              <a:lstStyle/>
              <a:p>
                <a:pPr>
                  <a:defRPr/>
                </a:pPr>
                <a:r>
                  <a:rPr lang="zh-CN" altLang="en-US"/>
                  <a:t>成本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52611328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externalData r:id="rId1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C250FD9-4A37-B14A-A14A-AE72F58D65E7}" type="doc">
      <dgm:prSet loTypeId="urn:microsoft.com/office/officeart/2005/8/layout/pyramid3" loCatId="" qsTypeId="urn:microsoft.com/office/officeart/2005/8/quickstyle/simple1" qsCatId="simple" csTypeId="urn:microsoft.com/office/officeart/2005/8/colors/accent1_2" csCatId="accent1" phldr="1"/>
      <dgm:spPr/>
    </dgm:pt>
    <dgm:pt modelId="{15E76650-F688-5346-BEA9-A90E340ECD87}">
      <dgm:prSet custT="1"/>
      <dgm:spPr>
        <a:solidFill>
          <a:srgbClr val="347CF5"/>
        </a:solidFill>
        <a:ln w="38100">
          <a:solidFill>
            <a:schemeClr val="bg1"/>
          </a:solidFill>
        </a:ln>
      </dgm:spPr>
      <dgm:t>
        <a:bodyPr/>
        <a:lstStyle/>
        <a:p>
          <a:r>
            <a:rPr lang="zh-CN" altLang="en-US" sz="1800" dirty="0" smtClean="0">
              <a:solidFill>
                <a:schemeClr val="bg1"/>
              </a:solidFill>
              <a:latin typeface="+mj-ea"/>
              <a:ea typeface="+mj-ea"/>
            </a:rPr>
            <a:t> </a:t>
          </a:r>
          <a:endParaRPr lang="zh-CN" altLang="en-US" sz="1800" dirty="0">
            <a:solidFill>
              <a:schemeClr val="bg1"/>
            </a:solidFill>
            <a:latin typeface="+mj-ea"/>
            <a:ea typeface="+mj-ea"/>
          </a:endParaRPr>
        </a:p>
      </dgm:t>
    </dgm:pt>
    <dgm:pt modelId="{FF044C5B-3524-2B48-A695-1FFEE495EF29}" type="parTrans" cxnId="{701CFE78-4738-524D-8262-32495B0711F1}">
      <dgm:prSet/>
      <dgm:spPr/>
      <dgm:t>
        <a:bodyPr/>
        <a:lstStyle/>
        <a:p>
          <a:endParaRPr lang="zh-CN" altLang="en-US"/>
        </a:p>
      </dgm:t>
    </dgm:pt>
    <dgm:pt modelId="{C88FC5F7-06BE-A64D-A499-BAC8F7370A1F}" type="sibTrans" cxnId="{701CFE78-4738-524D-8262-32495B0711F1}">
      <dgm:prSet/>
      <dgm:spPr/>
      <dgm:t>
        <a:bodyPr/>
        <a:lstStyle/>
        <a:p>
          <a:endParaRPr lang="zh-CN" altLang="en-US"/>
        </a:p>
      </dgm:t>
    </dgm:pt>
    <dgm:pt modelId="{7DEC4FFD-C72D-534F-BE37-269F0DD0BA31}">
      <dgm:prSet custT="1"/>
      <dgm:spPr>
        <a:solidFill>
          <a:srgbClr val="2965F4"/>
        </a:solidFill>
        <a:ln w="38100">
          <a:solidFill>
            <a:schemeClr val="bg1"/>
          </a:solidFill>
        </a:ln>
      </dgm:spPr>
      <dgm:t>
        <a:bodyPr/>
        <a:lstStyle/>
        <a:p>
          <a:r>
            <a:rPr lang="zh-CN" altLang="en-US" sz="1800" dirty="0" smtClean="0">
              <a:solidFill>
                <a:schemeClr val="bg1"/>
              </a:solidFill>
              <a:latin typeface="+mj-ea"/>
              <a:ea typeface="+mj-ea"/>
            </a:rPr>
            <a:t> </a:t>
          </a:r>
          <a:endParaRPr lang="zh-CN" altLang="en-US" sz="1800" dirty="0">
            <a:solidFill>
              <a:schemeClr val="bg1"/>
            </a:solidFill>
            <a:latin typeface="+mj-ea"/>
            <a:ea typeface="+mj-ea"/>
          </a:endParaRPr>
        </a:p>
      </dgm:t>
    </dgm:pt>
    <dgm:pt modelId="{2C22D749-35B7-934C-A336-5472732782B0}" type="parTrans" cxnId="{A549B756-0D90-9E4F-9250-24FD5D77AB86}">
      <dgm:prSet/>
      <dgm:spPr/>
      <dgm:t>
        <a:bodyPr/>
        <a:lstStyle/>
        <a:p>
          <a:endParaRPr lang="zh-CN" altLang="en-US"/>
        </a:p>
      </dgm:t>
    </dgm:pt>
    <dgm:pt modelId="{E6DD652E-5C08-D248-AD8E-CF21E058F3E3}" type="sibTrans" cxnId="{A549B756-0D90-9E4F-9250-24FD5D77AB86}">
      <dgm:prSet/>
      <dgm:spPr/>
      <dgm:t>
        <a:bodyPr/>
        <a:lstStyle/>
        <a:p>
          <a:endParaRPr lang="zh-CN" altLang="en-US"/>
        </a:p>
      </dgm:t>
    </dgm:pt>
    <dgm:pt modelId="{36C0BA8E-FE6D-504F-AD6A-2D0CBDF4868D}">
      <dgm:prSet custT="1"/>
      <dgm:spPr>
        <a:solidFill>
          <a:srgbClr val="5AA7F4"/>
        </a:solidFill>
        <a:ln w="38100">
          <a:solidFill>
            <a:schemeClr val="bg1"/>
          </a:solidFill>
        </a:ln>
      </dgm:spPr>
      <dgm:t>
        <a:bodyPr/>
        <a:lstStyle/>
        <a:p>
          <a:r>
            <a:rPr lang="zh-CN" altLang="en-US" sz="1800" dirty="0" smtClean="0">
              <a:solidFill>
                <a:schemeClr val="tx1">
                  <a:lumMod val="95000"/>
                  <a:lumOff val="5000"/>
                </a:schemeClr>
              </a:solidFill>
              <a:latin typeface="+mj-ea"/>
              <a:ea typeface="+mj-ea"/>
            </a:rPr>
            <a:t> </a:t>
          </a:r>
          <a:endParaRPr lang="zh-CN" altLang="en-US" sz="1800" dirty="0"/>
        </a:p>
      </dgm:t>
    </dgm:pt>
    <dgm:pt modelId="{5B59496E-9599-8041-9A94-FE83FF127B99}" type="sibTrans" cxnId="{EFA95A69-EE75-A043-BAC3-5387CEF0FB62}">
      <dgm:prSet/>
      <dgm:spPr/>
      <dgm:t>
        <a:bodyPr/>
        <a:lstStyle/>
        <a:p>
          <a:endParaRPr lang="zh-CN" altLang="en-US"/>
        </a:p>
      </dgm:t>
    </dgm:pt>
    <dgm:pt modelId="{854F87A4-7283-7940-B5EF-FC6C13F34049}" type="parTrans" cxnId="{EFA95A69-EE75-A043-BAC3-5387CEF0FB62}">
      <dgm:prSet/>
      <dgm:spPr/>
      <dgm:t>
        <a:bodyPr/>
        <a:lstStyle/>
        <a:p>
          <a:endParaRPr lang="zh-CN" altLang="en-US"/>
        </a:p>
      </dgm:t>
    </dgm:pt>
    <dgm:pt modelId="{2A858E08-CAF1-2042-A032-5C5AE5015A67}" type="pres">
      <dgm:prSet presAssocID="{6C250FD9-4A37-B14A-A14A-AE72F58D65E7}" presName="Name0" presStyleCnt="0">
        <dgm:presLayoutVars>
          <dgm:dir/>
          <dgm:animLvl val="lvl"/>
          <dgm:resizeHandles val="exact"/>
        </dgm:presLayoutVars>
      </dgm:prSet>
      <dgm:spPr/>
    </dgm:pt>
    <dgm:pt modelId="{25EA2799-FBC7-0C48-97C7-2F96967A6EE4}" type="pres">
      <dgm:prSet presAssocID="{36C0BA8E-FE6D-504F-AD6A-2D0CBDF4868D}" presName="Name8" presStyleCnt="0"/>
      <dgm:spPr/>
    </dgm:pt>
    <dgm:pt modelId="{1BC75318-2C49-6240-8D62-925879A6441B}" type="pres">
      <dgm:prSet presAssocID="{36C0BA8E-FE6D-504F-AD6A-2D0CBDF4868D}" presName="level" presStyleLbl="node1" presStyleIdx="0" presStyleCnt="3" custScaleY="68445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8BAD410-AD18-2345-A2F7-E0764C7D5C3F}" type="pres">
      <dgm:prSet presAssocID="{36C0BA8E-FE6D-504F-AD6A-2D0CBDF4868D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C0E8043-6D4E-B547-AD98-5541E6528615}" type="pres">
      <dgm:prSet presAssocID="{15E76650-F688-5346-BEA9-A90E340ECD87}" presName="Name8" presStyleCnt="0"/>
      <dgm:spPr/>
    </dgm:pt>
    <dgm:pt modelId="{67B5CAC9-392E-9F4E-9D68-4749B8547DBD}" type="pres">
      <dgm:prSet presAssocID="{15E76650-F688-5346-BEA9-A90E340ECD87}" presName="level" presStyleLbl="node1" presStyleIdx="1" presStyleCnt="3" custScaleY="67246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9C46ED8-34A1-E745-B0DF-9E8A00C78D90}" type="pres">
      <dgm:prSet presAssocID="{15E76650-F688-5346-BEA9-A90E340ECD87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EA8EE98-7EAD-5747-B167-B0E8BB007790}" type="pres">
      <dgm:prSet presAssocID="{7DEC4FFD-C72D-534F-BE37-269F0DD0BA31}" presName="Name8" presStyleCnt="0"/>
      <dgm:spPr/>
    </dgm:pt>
    <dgm:pt modelId="{3D80C7FF-F6FF-C140-AC3C-439C6BEBA69F}" type="pres">
      <dgm:prSet presAssocID="{7DEC4FFD-C72D-534F-BE37-269F0DD0BA31}" presName="level" presStyleLbl="node1" presStyleIdx="2" presStyleCnt="3" custScaleY="117582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C0B81FA-EF33-5E4D-BF27-9F4FAD30CE91}" type="pres">
      <dgm:prSet presAssocID="{7DEC4FFD-C72D-534F-BE37-269F0DD0BA31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6C0D134C-2802-4960-9A3F-F785E8897938}" type="presOf" srcId="{15E76650-F688-5346-BEA9-A90E340ECD87}" destId="{67B5CAC9-392E-9F4E-9D68-4749B8547DBD}" srcOrd="0" destOrd="0" presId="urn:microsoft.com/office/officeart/2005/8/layout/pyramid3"/>
    <dgm:cxn modelId="{A1745487-E0C6-42C9-AF39-AC81107D4CF8}" type="presOf" srcId="{15E76650-F688-5346-BEA9-A90E340ECD87}" destId="{C9C46ED8-34A1-E745-B0DF-9E8A00C78D90}" srcOrd="1" destOrd="0" presId="urn:microsoft.com/office/officeart/2005/8/layout/pyramid3"/>
    <dgm:cxn modelId="{C1647C96-F448-4940-975F-714844CD2CFD}" type="presOf" srcId="{36C0BA8E-FE6D-504F-AD6A-2D0CBDF4868D}" destId="{1BC75318-2C49-6240-8D62-925879A6441B}" srcOrd="0" destOrd="0" presId="urn:microsoft.com/office/officeart/2005/8/layout/pyramid3"/>
    <dgm:cxn modelId="{55B7B6F2-AD53-488E-9AF3-C4D432226813}" type="presOf" srcId="{7DEC4FFD-C72D-534F-BE37-269F0DD0BA31}" destId="{0C0B81FA-EF33-5E4D-BF27-9F4FAD30CE91}" srcOrd="1" destOrd="0" presId="urn:microsoft.com/office/officeart/2005/8/layout/pyramid3"/>
    <dgm:cxn modelId="{768AD66C-EB8E-4F61-973F-4597F67E5170}" type="presOf" srcId="{7DEC4FFD-C72D-534F-BE37-269F0DD0BA31}" destId="{3D80C7FF-F6FF-C140-AC3C-439C6BEBA69F}" srcOrd="0" destOrd="0" presId="urn:microsoft.com/office/officeart/2005/8/layout/pyramid3"/>
    <dgm:cxn modelId="{6922CB0D-5804-4D60-B999-14351487CB5A}" type="presOf" srcId="{36C0BA8E-FE6D-504F-AD6A-2D0CBDF4868D}" destId="{F8BAD410-AD18-2345-A2F7-E0764C7D5C3F}" srcOrd="1" destOrd="0" presId="urn:microsoft.com/office/officeart/2005/8/layout/pyramid3"/>
    <dgm:cxn modelId="{EFA95A69-EE75-A043-BAC3-5387CEF0FB62}" srcId="{6C250FD9-4A37-B14A-A14A-AE72F58D65E7}" destId="{36C0BA8E-FE6D-504F-AD6A-2D0CBDF4868D}" srcOrd="0" destOrd="0" parTransId="{854F87A4-7283-7940-B5EF-FC6C13F34049}" sibTransId="{5B59496E-9599-8041-9A94-FE83FF127B99}"/>
    <dgm:cxn modelId="{A549B756-0D90-9E4F-9250-24FD5D77AB86}" srcId="{6C250FD9-4A37-B14A-A14A-AE72F58D65E7}" destId="{7DEC4FFD-C72D-534F-BE37-269F0DD0BA31}" srcOrd="2" destOrd="0" parTransId="{2C22D749-35B7-934C-A336-5472732782B0}" sibTransId="{E6DD652E-5C08-D248-AD8E-CF21E058F3E3}"/>
    <dgm:cxn modelId="{4B0D036D-E0E5-441C-8645-6AE65453503E}" type="presOf" srcId="{6C250FD9-4A37-B14A-A14A-AE72F58D65E7}" destId="{2A858E08-CAF1-2042-A032-5C5AE5015A67}" srcOrd="0" destOrd="0" presId="urn:microsoft.com/office/officeart/2005/8/layout/pyramid3"/>
    <dgm:cxn modelId="{701CFE78-4738-524D-8262-32495B0711F1}" srcId="{6C250FD9-4A37-B14A-A14A-AE72F58D65E7}" destId="{15E76650-F688-5346-BEA9-A90E340ECD87}" srcOrd="1" destOrd="0" parTransId="{FF044C5B-3524-2B48-A695-1FFEE495EF29}" sibTransId="{C88FC5F7-06BE-A64D-A499-BAC8F7370A1F}"/>
    <dgm:cxn modelId="{D5F9A3C7-5E0D-42C7-8622-E7E468BBF39A}" type="presParOf" srcId="{2A858E08-CAF1-2042-A032-5C5AE5015A67}" destId="{25EA2799-FBC7-0C48-97C7-2F96967A6EE4}" srcOrd="0" destOrd="0" presId="urn:microsoft.com/office/officeart/2005/8/layout/pyramid3"/>
    <dgm:cxn modelId="{0A980665-6C36-4CF7-8F37-B6AE67365B54}" type="presParOf" srcId="{25EA2799-FBC7-0C48-97C7-2F96967A6EE4}" destId="{1BC75318-2C49-6240-8D62-925879A6441B}" srcOrd="0" destOrd="0" presId="urn:microsoft.com/office/officeart/2005/8/layout/pyramid3"/>
    <dgm:cxn modelId="{3F0AE6E4-5352-4BF2-80E5-999B1AABE057}" type="presParOf" srcId="{25EA2799-FBC7-0C48-97C7-2F96967A6EE4}" destId="{F8BAD410-AD18-2345-A2F7-E0764C7D5C3F}" srcOrd="1" destOrd="0" presId="urn:microsoft.com/office/officeart/2005/8/layout/pyramid3"/>
    <dgm:cxn modelId="{C8FF229F-CCFE-4350-B9B8-D493AE952CD2}" type="presParOf" srcId="{2A858E08-CAF1-2042-A032-5C5AE5015A67}" destId="{AC0E8043-6D4E-B547-AD98-5541E6528615}" srcOrd="1" destOrd="0" presId="urn:microsoft.com/office/officeart/2005/8/layout/pyramid3"/>
    <dgm:cxn modelId="{910CF987-DBFD-46BF-A5BA-A9AE49064992}" type="presParOf" srcId="{AC0E8043-6D4E-B547-AD98-5541E6528615}" destId="{67B5CAC9-392E-9F4E-9D68-4749B8547DBD}" srcOrd="0" destOrd="0" presId="urn:microsoft.com/office/officeart/2005/8/layout/pyramid3"/>
    <dgm:cxn modelId="{AD804D72-804A-40ED-B312-FC3C62AE51F1}" type="presParOf" srcId="{AC0E8043-6D4E-B547-AD98-5541E6528615}" destId="{C9C46ED8-34A1-E745-B0DF-9E8A00C78D90}" srcOrd="1" destOrd="0" presId="urn:microsoft.com/office/officeart/2005/8/layout/pyramid3"/>
    <dgm:cxn modelId="{30F122F9-C394-4702-9817-AB57F628FBAE}" type="presParOf" srcId="{2A858E08-CAF1-2042-A032-5C5AE5015A67}" destId="{FEA8EE98-7EAD-5747-B167-B0E8BB007790}" srcOrd="2" destOrd="0" presId="urn:microsoft.com/office/officeart/2005/8/layout/pyramid3"/>
    <dgm:cxn modelId="{1956F9E4-CAB1-431D-81B0-711A494073B8}" type="presParOf" srcId="{FEA8EE98-7EAD-5747-B167-B0E8BB007790}" destId="{3D80C7FF-F6FF-C140-AC3C-439C6BEBA69F}" srcOrd="0" destOrd="0" presId="urn:microsoft.com/office/officeart/2005/8/layout/pyramid3"/>
    <dgm:cxn modelId="{09FA05FE-AA7B-462B-9A6B-20047AC2ED08}" type="presParOf" srcId="{FEA8EE98-7EAD-5747-B167-B0E8BB007790}" destId="{0C0B81FA-EF33-5E4D-BF27-9F4FAD30CE91}" srcOrd="1" destOrd="0" presId="urn:microsoft.com/office/officeart/2005/8/layout/pyramid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C75318-2C49-6240-8D62-925879A6441B}">
      <dsp:nvSpPr>
        <dsp:cNvPr id="0" name=""/>
        <dsp:cNvSpPr/>
      </dsp:nvSpPr>
      <dsp:spPr>
        <a:xfrm rot="10800000">
          <a:off x="0" y="0"/>
          <a:ext cx="4822760" cy="915420"/>
        </a:xfrm>
        <a:prstGeom prst="trapezoid">
          <a:avLst>
            <a:gd name="adj" fmla="val 71187"/>
          </a:avLst>
        </a:prstGeom>
        <a:solidFill>
          <a:srgbClr val="5AA7F4"/>
        </a:solidFill>
        <a:ln w="381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>
              <a:solidFill>
                <a:schemeClr val="tx1">
                  <a:lumMod val="95000"/>
                  <a:lumOff val="5000"/>
                </a:schemeClr>
              </a:solidFill>
              <a:latin typeface="+mj-ea"/>
              <a:ea typeface="+mj-ea"/>
            </a:rPr>
            <a:t> </a:t>
          </a:r>
          <a:endParaRPr lang="zh-CN" altLang="en-US" sz="1800" kern="1200" dirty="0"/>
        </a:p>
      </dsp:txBody>
      <dsp:txXfrm rot="-10800000">
        <a:off x="843982" y="0"/>
        <a:ext cx="3134794" cy="915420"/>
      </dsp:txXfrm>
    </dsp:sp>
    <dsp:sp modelId="{67B5CAC9-392E-9F4E-9D68-4749B8547DBD}">
      <dsp:nvSpPr>
        <dsp:cNvPr id="0" name=""/>
        <dsp:cNvSpPr/>
      </dsp:nvSpPr>
      <dsp:spPr>
        <a:xfrm rot="10800000">
          <a:off x="651656" y="915420"/>
          <a:ext cx="3519447" cy="899384"/>
        </a:xfrm>
        <a:prstGeom prst="trapezoid">
          <a:avLst>
            <a:gd name="adj" fmla="val 71187"/>
          </a:avLst>
        </a:prstGeom>
        <a:solidFill>
          <a:srgbClr val="347CF5"/>
        </a:solidFill>
        <a:ln w="381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>
              <a:solidFill>
                <a:schemeClr val="bg1"/>
              </a:solidFill>
              <a:latin typeface="+mj-ea"/>
              <a:ea typeface="+mj-ea"/>
            </a:rPr>
            <a:t> </a:t>
          </a:r>
          <a:endParaRPr lang="zh-CN" altLang="en-US" sz="1800" kern="1200" dirty="0">
            <a:solidFill>
              <a:schemeClr val="bg1"/>
            </a:solidFill>
            <a:latin typeface="+mj-ea"/>
            <a:ea typeface="+mj-ea"/>
          </a:endParaRPr>
        </a:p>
      </dsp:txBody>
      <dsp:txXfrm rot="-10800000">
        <a:off x="1267559" y="915420"/>
        <a:ext cx="2287641" cy="899384"/>
      </dsp:txXfrm>
    </dsp:sp>
    <dsp:sp modelId="{3D80C7FF-F6FF-C140-AC3C-439C6BEBA69F}">
      <dsp:nvSpPr>
        <dsp:cNvPr id="0" name=""/>
        <dsp:cNvSpPr/>
      </dsp:nvSpPr>
      <dsp:spPr>
        <a:xfrm rot="10800000">
          <a:off x="1291896" y="1814804"/>
          <a:ext cx="2238966" cy="1572605"/>
        </a:xfrm>
        <a:prstGeom prst="trapezoid">
          <a:avLst>
            <a:gd name="adj" fmla="val 71187"/>
          </a:avLst>
        </a:prstGeom>
        <a:solidFill>
          <a:srgbClr val="2965F4"/>
        </a:solidFill>
        <a:ln w="381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>
              <a:solidFill>
                <a:schemeClr val="bg1"/>
              </a:solidFill>
              <a:latin typeface="+mj-ea"/>
              <a:ea typeface="+mj-ea"/>
            </a:rPr>
            <a:t> </a:t>
          </a:r>
          <a:endParaRPr lang="zh-CN" altLang="en-US" sz="1800" kern="1200" dirty="0">
            <a:solidFill>
              <a:schemeClr val="bg1"/>
            </a:solidFill>
            <a:latin typeface="+mj-ea"/>
            <a:ea typeface="+mj-ea"/>
          </a:endParaRPr>
        </a:p>
      </dsp:txBody>
      <dsp:txXfrm rot="-10800000">
        <a:off x="1291896" y="1814804"/>
        <a:ext cx="2238966" cy="157260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3">
  <dgm:title val=""/>
  <dgm:desc val=""/>
  <dgm:catLst>
    <dgm:cat type="pyramid" pri="2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T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T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rev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t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38505D-2E8E-9F46-9BE8-8FBCE1C2A2B7}" type="datetimeFigureOut">
              <a:rPr kumimoji="1" lang="zh-CN" altLang="en-US" smtClean="0"/>
              <a:t>2017/11/8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C4256A-5D05-B045-8032-D522481902E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909402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C4256A-5D05-B045-8032-D522481902E9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703143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C4256A-5D05-B045-8032-D522481902E9}" type="slidenum">
              <a:rPr kumimoji="1" lang="zh-CN" altLang="en-US" smtClean="0"/>
              <a:t>25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266813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C4256A-5D05-B045-8032-D522481902E9}" type="slidenum">
              <a:rPr kumimoji="1" lang="zh-CN" altLang="en-US" smtClean="0"/>
              <a:t>26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266813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C4256A-5D05-B045-8032-D522481902E9}" type="slidenum">
              <a:rPr kumimoji="1" lang="zh-CN" altLang="en-US" smtClean="0"/>
              <a:t>27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266813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C4256A-5D05-B045-8032-D522481902E9}" type="slidenum">
              <a:rPr kumimoji="1" lang="zh-CN" altLang="en-US" smtClean="0"/>
              <a:t>28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147071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C4256A-5D05-B045-8032-D522481902E9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946465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分布式数据库的概念最早在</a:t>
            </a:r>
            <a:r>
              <a:rPr lang="en-US" altLang="zh-CN" dirty="0" smtClean="0"/>
              <a:t>80</a:t>
            </a:r>
            <a:r>
              <a:rPr lang="zh-CN" altLang="en-US" dirty="0" smtClean="0"/>
              <a:t>年代就有提出，之所以需要将数据库做成多机环境，根本原因在于单机数据库存在各种瓶颈：</a:t>
            </a:r>
            <a:endParaRPr lang="en-US" altLang="zh-CN" dirty="0" smtClean="0"/>
          </a:p>
          <a:p>
            <a:pPr marL="228600" indent="-228600">
              <a:buAutoNum type="arabicPeriod"/>
            </a:pPr>
            <a:r>
              <a:rPr lang="zh-CN" altLang="en-US" dirty="0" smtClean="0"/>
              <a:t>我们知道数据都是持久化在磁盘里的，如果要访问某项数据，需要先将他从磁盘中读到内存里，再由数据库写到网络里供终端读取，反之，当更新一项数据时，要将数据写回磁盘，当一个数据库访问压力比较大时，就会出现数据在内存和磁盘之间频繁的换入换出，这里有一项指标就是磁盘的</a:t>
            </a:r>
            <a:r>
              <a:rPr lang="en-US" altLang="zh-CN" dirty="0" smtClean="0"/>
              <a:t>IOPS</a:t>
            </a:r>
            <a:r>
              <a:rPr lang="zh-CN" altLang="en-US" dirty="0" smtClean="0"/>
              <a:t>能力，现在主流的</a:t>
            </a:r>
            <a:r>
              <a:rPr lang="en-US" altLang="zh-CN" dirty="0" smtClean="0"/>
              <a:t>SSD</a:t>
            </a:r>
            <a:r>
              <a:rPr lang="zh-CN" altLang="en-US" dirty="0" smtClean="0"/>
              <a:t>平均</a:t>
            </a:r>
            <a:r>
              <a:rPr lang="en-US" altLang="zh-CN" dirty="0" smtClean="0"/>
              <a:t>1W</a:t>
            </a:r>
            <a:r>
              <a:rPr lang="zh-CN" altLang="en-US" dirty="0" smtClean="0"/>
              <a:t>多的</a:t>
            </a:r>
            <a:r>
              <a:rPr lang="en-US" altLang="zh-CN" dirty="0" smtClean="0"/>
              <a:t>IOPS</a:t>
            </a:r>
            <a:r>
              <a:rPr lang="zh-CN" altLang="en-US" dirty="0" smtClean="0"/>
              <a:t>，不考虑内存大小的话，</a:t>
            </a:r>
            <a:r>
              <a:rPr lang="en-US" altLang="zh-CN" dirty="0" smtClean="0"/>
              <a:t>QPS</a:t>
            </a:r>
            <a:r>
              <a:rPr lang="zh-CN" altLang="en-US" dirty="0" smtClean="0"/>
              <a:t>超过</a:t>
            </a:r>
            <a:r>
              <a:rPr lang="en-US" altLang="zh-CN" dirty="0" smtClean="0"/>
              <a:t>1W</a:t>
            </a:r>
            <a:r>
              <a:rPr lang="zh-CN" altLang="en-US" dirty="0" smtClean="0"/>
              <a:t>磁盘就会遇到瓶颈</a:t>
            </a:r>
            <a:endParaRPr lang="en-US" altLang="zh-CN" dirty="0" smtClean="0"/>
          </a:p>
          <a:p>
            <a:pPr marL="228600" indent="-228600">
              <a:buAutoNum type="arabicPeriod"/>
            </a:pPr>
            <a:r>
              <a:rPr lang="zh-CN" altLang="en-US" dirty="0" smtClean="0"/>
              <a:t>在数据库使用过程中，内存充当了一个</a:t>
            </a:r>
            <a:r>
              <a:rPr lang="en-US" altLang="zh-CN" dirty="0" smtClean="0"/>
              <a:t>buffer</a:t>
            </a:r>
            <a:r>
              <a:rPr lang="zh-CN" altLang="en-US" dirty="0" smtClean="0"/>
              <a:t>的作用，如果内存中命中数据，那么访问数据时就不再需要读取磁盘，所以内存足够大的话，可以缓解</a:t>
            </a:r>
            <a:r>
              <a:rPr lang="en-US" altLang="zh-CN" dirty="0" smtClean="0"/>
              <a:t>IOPS</a:t>
            </a:r>
            <a:r>
              <a:rPr lang="zh-CN" altLang="en-US" dirty="0" smtClean="0"/>
              <a:t>的压力，目前</a:t>
            </a:r>
            <a:r>
              <a:rPr lang="en-US" altLang="zh-CN" dirty="0" smtClean="0"/>
              <a:t>100G</a:t>
            </a:r>
            <a:r>
              <a:rPr lang="zh-CN" altLang="en-US" dirty="0" smtClean="0"/>
              <a:t>以上的内存已经比较多见了，但内存相对造价高一些，总体来说容量依然和磁盘无法比较，而且对于数据库而言，一个数据的更新往往涉及多次</a:t>
            </a:r>
            <a:r>
              <a:rPr lang="en-US" altLang="zh-CN" dirty="0" smtClean="0"/>
              <a:t>IO</a:t>
            </a:r>
            <a:r>
              <a:rPr lang="zh-CN" altLang="en-US" dirty="0" smtClean="0"/>
              <a:t>，所以即便内存够大，</a:t>
            </a:r>
            <a:r>
              <a:rPr lang="en-US" altLang="zh-CN" dirty="0" smtClean="0"/>
              <a:t>IOPS</a:t>
            </a:r>
            <a:r>
              <a:rPr lang="zh-CN" altLang="en-US" dirty="0" smtClean="0"/>
              <a:t>的瓶颈依旧是主要问题。</a:t>
            </a:r>
            <a:endParaRPr lang="en-US" altLang="zh-CN" dirty="0" smtClean="0"/>
          </a:p>
          <a:p>
            <a:pPr marL="228600" indent="-228600">
              <a:buAutoNum type="arabicPeriod"/>
            </a:pPr>
            <a:r>
              <a:rPr lang="zh-CN" altLang="en-US" smtClean="0"/>
              <a:t>其他还有处</a:t>
            </a:r>
            <a:r>
              <a:rPr lang="zh-CN" altLang="en-US" dirty="0" smtClean="0"/>
              <a:t>理器性能，磁盘容量以及网络带宽，这三项指标也会在一定程度上限制数据库的承受能力，不过都不如</a:t>
            </a:r>
            <a:r>
              <a:rPr lang="en-US" altLang="zh-CN" dirty="0" smtClean="0"/>
              <a:t>IOPS</a:t>
            </a:r>
            <a:r>
              <a:rPr lang="zh-CN" altLang="en-US" dirty="0" smtClean="0"/>
              <a:t>和内存明显。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C4256A-5D05-B045-8032-D522481902E9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551169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C4256A-5D05-B045-8032-D522481902E9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340238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1B91E6-C72C-419E-A228-CA4623FF6414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49439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1B91E6-C72C-419E-A228-CA4623FF6414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49439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1B91E6-C72C-419E-A228-CA4623FF6414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72371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1B91E6-C72C-419E-A228-CA4623FF6414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44019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1B91E6-C72C-419E-A228-CA4623FF6414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37289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kumimoji="1" lang="zh-CN" altLang="en-US" smtClean="0"/>
              <a:t>单击此处编辑母版副标题样式</a:t>
            </a:r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577215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988F1B37-E565-8A4D-BE43-1AEB55BCEBA7}" type="datetimeFigureOut">
              <a:rPr kumimoji="1" lang="zh-CN" altLang="en-US" smtClean="0"/>
              <a:t>2017/11/8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4958B51A-CB7F-304E-8B9F-985136384A2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874709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水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/>
          </p:cNvSpPr>
          <p:nvPr>
            <p:ph type="pic" sz="half" idx="13"/>
          </p:nvPr>
        </p:nvSpPr>
        <p:spPr>
          <a:xfrm>
            <a:off x="2653605" y="744736"/>
            <a:ext cx="6875860" cy="374511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Shape 21"/>
          <p:cNvSpPr>
            <a:spLocks noGrp="1"/>
          </p:cNvSpPr>
          <p:nvPr>
            <p:ph type="title" hasCustomPrompt="1"/>
          </p:nvPr>
        </p:nvSpPr>
        <p:spPr>
          <a:xfrm>
            <a:off x="2416969" y="4594324"/>
            <a:ext cx="7358063" cy="900113"/>
          </a:xfrm>
          <a:prstGeom prst="rect">
            <a:avLst/>
          </a:prstGeom>
        </p:spPr>
        <p:txBody>
          <a:bodyPr anchor="b"/>
          <a:lstStyle/>
          <a:p>
            <a:r>
              <a:t>标题文本</a:t>
            </a:r>
          </a:p>
        </p:txBody>
      </p:sp>
      <p:sp>
        <p:nvSpPr>
          <p:cNvPr id="22" name="Shape 22"/>
          <p:cNvSpPr>
            <a:spLocks noGrp="1"/>
          </p:cNvSpPr>
          <p:nvPr>
            <p:ph type="body" sz="quarter" idx="1" hasCustomPrompt="1"/>
          </p:nvPr>
        </p:nvSpPr>
        <p:spPr>
          <a:xfrm>
            <a:off x="2416969" y="5526583"/>
            <a:ext cx="7358063" cy="715269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160"/>
            </a:lvl1pPr>
            <a:lvl2pPr marL="0" indent="117569" algn="ctr">
              <a:spcBef>
                <a:spcPts val="0"/>
              </a:spcBef>
              <a:buSzTx/>
              <a:buNone/>
              <a:defRPr sz="2160"/>
            </a:lvl2pPr>
            <a:lvl3pPr marL="0" indent="235138" algn="ctr">
              <a:spcBef>
                <a:spcPts val="0"/>
              </a:spcBef>
              <a:buSzTx/>
              <a:buNone/>
              <a:defRPr sz="2160"/>
            </a:lvl3pPr>
            <a:lvl4pPr marL="0" indent="352707" algn="ctr">
              <a:spcBef>
                <a:spcPts val="0"/>
              </a:spcBef>
              <a:buSzTx/>
              <a:buNone/>
              <a:defRPr sz="2160"/>
            </a:lvl4pPr>
            <a:lvl5pPr marL="0" indent="470276" algn="ctr">
              <a:spcBef>
                <a:spcPts val="0"/>
              </a:spcBef>
              <a:buSzTx/>
              <a:buNone/>
              <a:defRPr sz="216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3" name="Shape 23"/>
          <p:cNvSpPr>
            <a:spLocks noGrp="1"/>
          </p:cNvSpPr>
          <p:nvPr>
            <p:ph type="sldNum" sz="quarter" idx="2"/>
          </p:nvPr>
        </p:nvSpPr>
        <p:spPr>
          <a:xfrm>
            <a:off x="5963418" y="6193631"/>
            <a:ext cx="256234" cy="23411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06515781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80000" y="237600"/>
            <a:ext cx="10515600" cy="108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kumimoji="1" lang="zh-CN" altLang="en-US"/>
            </a:lvl1pPr>
          </a:lstStyle>
          <a:p>
            <a:pPr lvl="0"/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063583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519363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0481645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9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9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1080000" y="237600"/>
            <a:ext cx="10515600" cy="108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kumimoji="1" lang="zh-CN" altLang="en-US"/>
            </a:lvl1pPr>
          </a:lstStyle>
          <a:p>
            <a:pPr lvl="0"/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860292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80000" y="237600"/>
            <a:ext cx="10515600" cy="108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kumimoji="1" lang="zh-CN" altLang="en-US"/>
            </a:lvl1pPr>
          </a:lstStyle>
          <a:p>
            <a:pPr lvl="0"/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581178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80000" y="237600"/>
            <a:ext cx="10515600" cy="1080000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579985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5200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1_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>
            <a:alphaModFix amt="7000"/>
          </a:blip>
          <a:srcRect b="10180"/>
          <a:stretch/>
        </p:blipFill>
        <p:spPr>
          <a:xfrm>
            <a:off x="0" y="0"/>
            <a:ext cx="12216488" cy="6858000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574450" y="1846006"/>
            <a:ext cx="11043100" cy="31659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04800" sx="102000" sy="102000" algn="ctr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968577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988F1B37-E565-8A4D-BE43-1AEB55BCEBA7}" type="datetimeFigureOut">
              <a:rPr kumimoji="1" lang="zh-CN" altLang="en-US" smtClean="0"/>
              <a:t>2017/11/8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4958B51A-CB7F-304E-8B9F-985136384A2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479632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dirty="0" smtClean="0"/>
              <a:t>单击此处编辑母版文本样式</a:t>
            </a:r>
          </a:p>
          <a:p>
            <a:pPr lvl="1"/>
            <a:r>
              <a:rPr kumimoji="1" lang="zh-CN" altLang="en-US" dirty="0" smtClean="0"/>
              <a:t>二级</a:t>
            </a:r>
          </a:p>
          <a:p>
            <a:pPr lvl="2"/>
            <a:r>
              <a:rPr kumimoji="1" lang="zh-CN" altLang="en-US" dirty="0" smtClean="0"/>
              <a:t>三级</a:t>
            </a:r>
          </a:p>
          <a:p>
            <a:pPr lvl="3"/>
            <a:r>
              <a:rPr kumimoji="1" lang="zh-CN" altLang="en-US" dirty="0" smtClean="0"/>
              <a:t>四级</a:t>
            </a:r>
          </a:p>
          <a:p>
            <a:pPr lvl="4"/>
            <a:r>
              <a:rPr kumimoji="1" lang="zh-CN" altLang="en-US" dirty="0" smtClean="0"/>
              <a:t>五级</a:t>
            </a:r>
            <a:endParaRPr kumimoji="1" lang="zh-CN" altLang="en-US" dirty="0"/>
          </a:p>
        </p:txBody>
      </p:sp>
      <p:sp>
        <p:nvSpPr>
          <p:cNvPr id="7" name="标题占位符 6"/>
          <p:cNvSpPr>
            <a:spLocks noGrp="1"/>
          </p:cNvSpPr>
          <p:nvPr>
            <p:ph type="title"/>
          </p:nvPr>
        </p:nvSpPr>
        <p:spPr>
          <a:xfrm>
            <a:off x="1080001" y="238853"/>
            <a:ext cx="10071100" cy="108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dirty="0" smtClean="0"/>
              <a:t>单击此处编辑母版标题样式</a:t>
            </a:r>
            <a:endParaRPr kumimoji="1" lang="zh-CN" altLang="en-US" dirty="0"/>
          </a:p>
        </p:txBody>
      </p:sp>
      <p:sp>
        <p:nvSpPr>
          <p:cNvPr id="5" name="矩形 4"/>
          <p:cNvSpPr/>
          <p:nvPr userDrawn="1"/>
        </p:nvSpPr>
        <p:spPr>
          <a:xfrm>
            <a:off x="-1317523" y="0"/>
            <a:ext cx="589936" cy="589936"/>
          </a:xfrm>
          <a:prstGeom prst="rect">
            <a:avLst/>
          </a:prstGeom>
          <a:solidFill>
            <a:srgbClr val="1465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矩形 5"/>
          <p:cNvSpPr/>
          <p:nvPr userDrawn="1"/>
        </p:nvSpPr>
        <p:spPr>
          <a:xfrm>
            <a:off x="-1317523" y="619432"/>
            <a:ext cx="589936" cy="589936"/>
          </a:xfrm>
          <a:prstGeom prst="rect">
            <a:avLst/>
          </a:prstGeom>
          <a:solidFill>
            <a:srgbClr val="1B95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-1317523" y="1248697"/>
            <a:ext cx="589936" cy="589936"/>
          </a:xfrm>
          <a:prstGeom prst="rect">
            <a:avLst/>
          </a:prstGeom>
          <a:solidFill>
            <a:srgbClr val="FFA8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三角形 1"/>
          <p:cNvSpPr>
            <a:spLocks noChangeAspect="1"/>
          </p:cNvSpPr>
          <p:nvPr userDrawn="1"/>
        </p:nvSpPr>
        <p:spPr>
          <a:xfrm rot="5400000">
            <a:off x="-28800" y="323768"/>
            <a:ext cx="417600" cy="360000"/>
          </a:xfrm>
          <a:prstGeom prst="triangle">
            <a:avLst/>
          </a:prstGeom>
          <a:solidFill>
            <a:srgbClr val="1465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三角形 9"/>
          <p:cNvSpPr>
            <a:spLocks noChangeAspect="1"/>
          </p:cNvSpPr>
          <p:nvPr userDrawn="1"/>
        </p:nvSpPr>
        <p:spPr>
          <a:xfrm rot="5400000">
            <a:off x="-28800" y="741368"/>
            <a:ext cx="417600" cy="360000"/>
          </a:xfrm>
          <a:prstGeom prst="triangle">
            <a:avLst/>
          </a:prstGeom>
          <a:solidFill>
            <a:srgbClr val="1465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三角形 10"/>
          <p:cNvSpPr>
            <a:spLocks noChangeAspect="1"/>
          </p:cNvSpPr>
          <p:nvPr userDrawn="1"/>
        </p:nvSpPr>
        <p:spPr>
          <a:xfrm rot="5400000">
            <a:off x="333692" y="532567"/>
            <a:ext cx="417600" cy="360000"/>
          </a:xfrm>
          <a:prstGeom prst="triangle">
            <a:avLst/>
          </a:prstGeom>
          <a:solidFill>
            <a:srgbClr val="1B95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三角形 11"/>
          <p:cNvSpPr>
            <a:spLocks noChangeAspect="1"/>
          </p:cNvSpPr>
          <p:nvPr userDrawn="1"/>
        </p:nvSpPr>
        <p:spPr>
          <a:xfrm rot="16200000">
            <a:off x="-28800" y="532568"/>
            <a:ext cx="417600" cy="360000"/>
          </a:xfrm>
          <a:prstGeom prst="triangle">
            <a:avLst/>
          </a:prstGeom>
          <a:solidFill>
            <a:srgbClr val="1B95E8">
              <a:alpha val="5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94263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9" r:id="rId8"/>
    <p:sldLayoutId id="2147483656" r:id="rId9"/>
    <p:sldLayoutId id="2147483657" r:id="rId10"/>
    <p:sldLayoutId id="2147483658" r:id="rId11"/>
  </p:sldLayoutIdLst>
  <p:timing>
    <p:tnLst>
      <p:par>
        <p:cTn id="1" dur="indefinite" restart="never" nodeType="tmRoot"/>
      </p:par>
    </p:tnLst>
  </p:timing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1"/>
          </a:solidFill>
          <a:latin typeface="Microsoft YaHei" charset="0"/>
          <a:ea typeface="Microsoft YaHei" charset="0"/>
          <a:cs typeface="Microsoft YaHei" charset="0"/>
        </a:defRPr>
      </a:lvl1pPr>
    </p:titleStyle>
    <p:bodyStyle>
      <a:lvl1pPr marL="228594" indent="-228594" algn="l" defTabSz="914377" rtl="0" eaLnBrk="1" latinLnBrk="0" hangingPunct="1">
        <a:lnSpc>
          <a:spcPct val="150000"/>
        </a:lnSpc>
        <a:spcBef>
          <a:spcPts val="1000"/>
        </a:spcBef>
        <a:buFont typeface="Arial"/>
        <a:buChar char="•"/>
        <a:defRPr sz="2400" kern="1200">
          <a:solidFill>
            <a:schemeClr val="tx1"/>
          </a:solidFill>
          <a:latin typeface="Microsoft YaHei" charset="0"/>
          <a:ea typeface="Microsoft YaHei" charset="0"/>
          <a:cs typeface="Microsoft YaHei" charset="0"/>
        </a:defRPr>
      </a:lvl1pPr>
      <a:lvl2pPr marL="685783" indent="-228594" algn="l" defTabSz="914377" rtl="0" eaLnBrk="1" latinLnBrk="0" hangingPunct="1">
        <a:lnSpc>
          <a:spcPct val="15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Microsoft YaHei" charset="0"/>
          <a:ea typeface="Microsoft YaHei" charset="0"/>
          <a:cs typeface="Microsoft YaHei" charset="0"/>
        </a:defRPr>
      </a:lvl2pPr>
      <a:lvl3pPr marL="1142971" indent="-228594" algn="l" defTabSz="914377" rtl="0" eaLnBrk="1" latinLnBrk="0" hangingPunct="1">
        <a:lnSpc>
          <a:spcPct val="15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Microsoft YaHei" charset="0"/>
          <a:ea typeface="Microsoft YaHei" charset="0"/>
          <a:cs typeface="Microsoft YaHei" charset="0"/>
        </a:defRPr>
      </a:lvl3pPr>
      <a:lvl4pPr marL="1600160" indent="-228594" algn="l" defTabSz="914377" rtl="0" eaLnBrk="1" latinLnBrk="0" hangingPunct="1">
        <a:lnSpc>
          <a:spcPct val="150000"/>
        </a:lnSpc>
        <a:spcBef>
          <a:spcPts val="500"/>
        </a:spcBef>
        <a:buFont typeface="Arial"/>
        <a:buChar char="•"/>
        <a:defRPr sz="1600" kern="1200">
          <a:solidFill>
            <a:schemeClr val="tx1"/>
          </a:solidFill>
          <a:latin typeface="Microsoft YaHei" charset="0"/>
          <a:ea typeface="Microsoft YaHei" charset="0"/>
          <a:cs typeface="Microsoft YaHei" charset="0"/>
        </a:defRPr>
      </a:lvl4pPr>
      <a:lvl5pPr marL="2057349" indent="-228594" algn="l" defTabSz="914377" rtl="0" eaLnBrk="1" latinLnBrk="0" hangingPunct="1">
        <a:lnSpc>
          <a:spcPct val="150000"/>
        </a:lnSpc>
        <a:spcBef>
          <a:spcPts val="500"/>
        </a:spcBef>
        <a:buFont typeface="Arial"/>
        <a:buChar char="•"/>
        <a:defRPr sz="1600" kern="1200">
          <a:solidFill>
            <a:schemeClr val="tx1"/>
          </a:solidFill>
          <a:latin typeface="Microsoft YaHei" charset="0"/>
          <a:ea typeface="Microsoft YaHei" charset="0"/>
          <a:cs typeface="Microsoft YaHei" charset="0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emf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emf"/><Relationship Id="rId13" Type="http://schemas.openxmlformats.org/officeDocument/2006/relationships/image" Target="../media/image28.tiff"/><Relationship Id="rId18" Type="http://schemas.openxmlformats.org/officeDocument/2006/relationships/image" Target="../media/image33.tiff"/><Relationship Id="rId3" Type="http://schemas.openxmlformats.org/officeDocument/2006/relationships/image" Target="../media/image19.jpg"/><Relationship Id="rId7" Type="http://schemas.openxmlformats.org/officeDocument/2006/relationships/image" Target="../media/image23.tiff"/><Relationship Id="rId12" Type="http://schemas.openxmlformats.org/officeDocument/2006/relationships/image" Target="../media/image27.tiff"/><Relationship Id="rId17" Type="http://schemas.openxmlformats.org/officeDocument/2006/relationships/image" Target="../media/image32.tiff"/><Relationship Id="rId2" Type="http://schemas.openxmlformats.org/officeDocument/2006/relationships/image" Target="../media/image18.tiff"/><Relationship Id="rId16" Type="http://schemas.openxmlformats.org/officeDocument/2006/relationships/image" Target="../media/image31.tiff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2.tiff"/><Relationship Id="rId11" Type="http://schemas.openxmlformats.org/officeDocument/2006/relationships/image" Target="../media/image26.png"/><Relationship Id="rId5" Type="http://schemas.openxmlformats.org/officeDocument/2006/relationships/image" Target="../media/image21.jpg"/><Relationship Id="rId15" Type="http://schemas.openxmlformats.org/officeDocument/2006/relationships/image" Target="../media/image30.tiff"/><Relationship Id="rId10" Type="http://schemas.openxmlformats.org/officeDocument/2006/relationships/image" Target="../media/image25.jpg"/><Relationship Id="rId19" Type="http://schemas.openxmlformats.org/officeDocument/2006/relationships/image" Target="../media/image34.tiff"/><Relationship Id="rId4" Type="http://schemas.openxmlformats.org/officeDocument/2006/relationships/image" Target="../media/image20.jpg"/><Relationship Id="rId9" Type="http://schemas.openxmlformats.org/officeDocument/2006/relationships/image" Target="../media/image24.jpg"/><Relationship Id="rId14" Type="http://schemas.openxmlformats.org/officeDocument/2006/relationships/image" Target="../media/image29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emf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chart" Target="../charts/char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2230862"/>
            <a:ext cx="9144000" cy="913316"/>
          </a:xfrm>
          <a:effectLst/>
        </p:spPr>
        <p:txBody>
          <a:bodyPr anchor="ctr">
            <a:normAutofit fontScale="90000"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网易分布式数据库</a:t>
            </a:r>
            <a:r>
              <a:rPr lang="en-US" altLang="zh-CN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DDB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-1317523" y="0"/>
            <a:ext cx="589936" cy="589936"/>
          </a:xfrm>
          <a:prstGeom prst="rect">
            <a:avLst/>
          </a:prstGeom>
          <a:solidFill>
            <a:srgbClr val="1465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-1317523" y="619432"/>
            <a:ext cx="589936" cy="589936"/>
          </a:xfrm>
          <a:prstGeom prst="rect">
            <a:avLst/>
          </a:prstGeom>
          <a:solidFill>
            <a:srgbClr val="1B95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-1317523" y="1248697"/>
            <a:ext cx="589936" cy="589936"/>
          </a:xfrm>
          <a:prstGeom prst="rect">
            <a:avLst/>
          </a:prstGeom>
          <a:solidFill>
            <a:srgbClr val="FFA8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Shape 121"/>
          <p:cNvSpPr>
            <a:spLocks noGrp="1"/>
          </p:cNvSpPr>
          <p:nvPr>
            <p:ph type="subTitle" sz="quarter" idx="1"/>
          </p:nvPr>
        </p:nvSpPr>
        <p:spPr>
          <a:xfrm>
            <a:off x="2857183" y="3305734"/>
            <a:ext cx="6477634" cy="1077798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>
              <a:defRPr sz="7000">
                <a:solidFill>
                  <a:srgbClr val="FFFFFF"/>
                </a:solidFill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lvl1pPr>
          </a:lstStyle>
          <a:p>
            <a:r>
              <a:rPr lang="en-US" altLang="zh-CN" sz="44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bigdata.163yun.com</a:t>
            </a:r>
          </a:p>
        </p:txBody>
      </p:sp>
      <p:pic>
        <p:nvPicPr>
          <p:cNvPr id="10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230761" y="5856188"/>
            <a:ext cx="1730478" cy="638126"/>
          </a:xfrm>
          <a:prstGeom prst="rect">
            <a:avLst/>
          </a:prstGeom>
          <a:ln w="3175">
            <a:miter lim="400000"/>
          </a:ln>
        </p:spPr>
      </p:pic>
    </p:spTree>
    <p:extLst>
      <p:ext uri="{BB962C8B-B14F-4D97-AF65-F5344CB8AC3E}">
        <p14:creationId xmlns:p14="http://schemas.microsoft.com/office/powerpoint/2010/main" val="844671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800"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DDB</a:t>
            </a:r>
            <a:r>
              <a:rPr lang="zh-CN" altLang="en-US" sz="2800"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简介 </a:t>
            </a:r>
            <a:r>
              <a:rPr lang="en-US" altLang="zh-CN" sz="2800"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</a:t>
            </a:r>
            <a:r>
              <a:rPr lang="zh-CN" altLang="en-US" sz="2800"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核心优势</a:t>
            </a:r>
            <a:endParaRPr lang="zh-CN" altLang="en-US" sz="2800"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1" name="Shape 244"/>
          <p:cNvSpPr/>
          <p:nvPr/>
        </p:nvSpPr>
        <p:spPr>
          <a:xfrm>
            <a:off x="3820875" y="1676276"/>
            <a:ext cx="4478889" cy="4478889"/>
          </a:xfrm>
          <a:prstGeom prst="ellipse">
            <a:avLst/>
          </a:prstGeom>
          <a:ln w="12700">
            <a:solidFill>
              <a:srgbClr val="2C6AFF">
                <a:alpha val="40381"/>
              </a:srgbClr>
            </a:solidFill>
            <a:miter lim="400000"/>
          </a:ln>
        </p:spPr>
        <p:txBody>
          <a:bodyPr lIns="32147" tIns="32147" rIns="32147" bIns="32147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sz="1500"/>
          </a:p>
        </p:txBody>
      </p:sp>
      <p:sp>
        <p:nvSpPr>
          <p:cNvPr id="12" name="Shape 245"/>
          <p:cNvSpPr/>
          <p:nvPr/>
        </p:nvSpPr>
        <p:spPr>
          <a:xfrm>
            <a:off x="4104515" y="1959915"/>
            <a:ext cx="3911609" cy="3911610"/>
          </a:xfrm>
          <a:prstGeom prst="ellipse">
            <a:avLst/>
          </a:prstGeom>
          <a:solidFill>
            <a:srgbClr val="FFFFFF"/>
          </a:solidFill>
          <a:ln w="38100">
            <a:solidFill>
              <a:srgbClr val="2C6AFF"/>
            </a:solidFill>
            <a:miter lim="400000"/>
          </a:ln>
        </p:spPr>
        <p:txBody>
          <a:bodyPr lIns="32147" tIns="32147" rIns="32147" bIns="32147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sz="1500"/>
          </a:p>
        </p:txBody>
      </p:sp>
      <p:sp>
        <p:nvSpPr>
          <p:cNvPr id="13" name="Shape 246"/>
          <p:cNvSpPr/>
          <p:nvPr/>
        </p:nvSpPr>
        <p:spPr>
          <a:xfrm>
            <a:off x="5166822" y="1178770"/>
            <a:ext cx="1786995" cy="1786995"/>
          </a:xfrm>
          <a:prstGeom prst="ellipse">
            <a:avLst/>
          </a:prstGeom>
          <a:solidFill>
            <a:srgbClr val="2C69FF"/>
          </a:solidFill>
          <a:ln w="12700">
            <a:solidFill>
              <a:srgbClr val="2650FA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2147" tIns="32147" rIns="32147" bIns="32147" anchor="ctr"/>
          <a:lstStyle>
            <a:lvl1pPr>
              <a:spcBef>
                <a:spcPts val="5900"/>
              </a:spcBef>
              <a:defRPr sz="36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 lvl="0" algn="ctr"/>
            <a:r>
              <a:rPr lang="en-US" altLang="zh-CN" sz="1800" dirty="0"/>
              <a:t>SQL</a:t>
            </a:r>
            <a:r>
              <a:rPr lang="zh-CN" altLang="en-US" sz="1800" dirty="0"/>
              <a:t>标准化</a:t>
            </a:r>
          </a:p>
        </p:txBody>
      </p:sp>
      <p:sp>
        <p:nvSpPr>
          <p:cNvPr id="18" name="Shape 246"/>
          <p:cNvSpPr/>
          <p:nvPr/>
        </p:nvSpPr>
        <p:spPr>
          <a:xfrm>
            <a:off x="3147190" y="2623725"/>
            <a:ext cx="1786995" cy="1786995"/>
          </a:xfrm>
          <a:prstGeom prst="ellipse">
            <a:avLst/>
          </a:prstGeom>
          <a:solidFill>
            <a:srgbClr val="2C69FF"/>
          </a:solidFill>
          <a:ln w="12700">
            <a:solidFill>
              <a:srgbClr val="2650FA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2147" tIns="32147" rIns="32147" bIns="32147" anchor="ctr"/>
          <a:lstStyle>
            <a:lvl1pPr>
              <a:spcBef>
                <a:spcPts val="5900"/>
              </a:spcBef>
              <a:defRPr sz="36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 lvl="0" algn="ctr"/>
            <a:r>
              <a:rPr lang="zh-CN" altLang="en-US" sz="1800" dirty="0"/>
              <a:t>节点高可用</a:t>
            </a:r>
          </a:p>
        </p:txBody>
      </p:sp>
      <p:sp>
        <p:nvSpPr>
          <p:cNvPr id="20" name="Shape 246"/>
          <p:cNvSpPr/>
          <p:nvPr/>
        </p:nvSpPr>
        <p:spPr>
          <a:xfrm>
            <a:off x="7043922" y="2623725"/>
            <a:ext cx="1786995" cy="1786995"/>
          </a:xfrm>
          <a:prstGeom prst="ellipse">
            <a:avLst/>
          </a:prstGeom>
          <a:solidFill>
            <a:srgbClr val="2C69FF"/>
          </a:solidFill>
          <a:ln w="12700">
            <a:solidFill>
              <a:srgbClr val="2650FA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2147" tIns="32147" rIns="32147" bIns="32147" anchor="ctr"/>
          <a:lstStyle>
            <a:lvl1pPr>
              <a:spcBef>
                <a:spcPts val="5900"/>
              </a:spcBef>
              <a:defRPr sz="36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 lvl="0"/>
            <a:r>
              <a:rPr lang="zh-CN" altLang="en-US" sz="1800" dirty="0"/>
              <a:t>数据</a:t>
            </a:r>
            <a:r>
              <a:rPr lang="zh-CN" altLang="en-US" sz="1800" dirty="0" smtClean="0"/>
              <a:t>高一致</a:t>
            </a:r>
            <a:endParaRPr lang="zh-CN" altLang="en-US" sz="1800" dirty="0"/>
          </a:p>
        </p:txBody>
      </p:sp>
      <p:sp>
        <p:nvSpPr>
          <p:cNvPr id="21" name="Shape 246"/>
          <p:cNvSpPr/>
          <p:nvPr/>
        </p:nvSpPr>
        <p:spPr>
          <a:xfrm>
            <a:off x="4163418" y="4591718"/>
            <a:ext cx="1786995" cy="1786995"/>
          </a:xfrm>
          <a:prstGeom prst="ellipse">
            <a:avLst/>
          </a:prstGeom>
          <a:solidFill>
            <a:srgbClr val="2C69FF"/>
          </a:solidFill>
          <a:ln w="12700">
            <a:solidFill>
              <a:srgbClr val="2650FA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2147" tIns="32147" rIns="32147" bIns="32147" anchor="ctr"/>
          <a:lstStyle>
            <a:lvl1pPr>
              <a:spcBef>
                <a:spcPts val="5900"/>
              </a:spcBef>
              <a:defRPr sz="36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 lvl="0"/>
            <a:r>
              <a:rPr lang="zh-CN" altLang="en-US" sz="1800" dirty="0"/>
              <a:t>在线扩缩容</a:t>
            </a:r>
          </a:p>
        </p:txBody>
      </p:sp>
      <p:sp>
        <p:nvSpPr>
          <p:cNvPr id="22" name="Shape 246"/>
          <p:cNvSpPr/>
          <p:nvPr/>
        </p:nvSpPr>
        <p:spPr>
          <a:xfrm>
            <a:off x="6288032" y="4609348"/>
            <a:ext cx="1786995" cy="1786995"/>
          </a:xfrm>
          <a:prstGeom prst="ellipse">
            <a:avLst/>
          </a:prstGeom>
          <a:solidFill>
            <a:srgbClr val="2C69FF"/>
          </a:solidFill>
          <a:ln w="12700">
            <a:solidFill>
              <a:srgbClr val="2650FA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2147" tIns="32147" rIns="32147" bIns="32147" anchor="ctr"/>
          <a:lstStyle>
            <a:lvl1pPr>
              <a:spcBef>
                <a:spcPts val="5900"/>
              </a:spcBef>
              <a:defRPr sz="36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 lvl="0" algn="ctr">
              <a:spcBef>
                <a:spcPts val="1000"/>
              </a:spcBef>
            </a:pPr>
            <a:r>
              <a:rPr lang="zh-CN" altLang="en-US" sz="1800" dirty="0" smtClean="0"/>
              <a:t>图形化</a:t>
            </a:r>
            <a:endParaRPr lang="en-US" altLang="zh-CN" sz="1800" dirty="0" smtClean="0"/>
          </a:p>
          <a:p>
            <a:pPr lvl="0" algn="ctr">
              <a:spcBef>
                <a:spcPts val="1000"/>
              </a:spcBef>
            </a:pPr>
            <a:r>
              <a:rPr lang="zh-CN" altLang="en-US" sz="1800" dirty="0" smtClean="0"/>
              <a:t>管理</a:t>
            </a:r>
            <a:r>
              <a:rPr lang="zh-CN" altLang="en-US" sz="1800" dirty="0"/>
              <a:t>工具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1101" y="474136"/>
            <a:ext cx="1571624" cy="606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323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800" b="0" dirty="0" smtClean="0"/>
              <a:t>DDB</a:t>
            </a:r>
            <a:r>
              <a:rPr lang="zh-CN" altLang="en-US" sz="2800" b="0" dirty="0" smtClean="0"/>
              <a:t>系统架构</a:t>
            </a:r>
            <a:endParaRPr kumimoji="1" lang="zh-CN" altLang="en-US" sz="2800" b="0" dirty="0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3185" y="1541720"/>
            <a:ext cx="9209229" cy="4019108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41101" y="474136"/>
            <a:ext cx="1571624" cy="60692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975599" y="4267200"/>
            <a:ext cx="1608667" cy="253916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105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DML</a:t>
            </a:r>
            <a:r>
              <a:rPr lang="zh-CN" altLang="en-US" sz="105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，元数据持久化</a:t>
            </a:r>
            <a:endParaRPr lang="zh-CN" altLang="en-US" sz="1050" b="1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992533" y="2726309"/>
            <a:ext cx="1608667" cy="253916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105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DDL</a:t>
            </a:r>
            <a:r>
              <a:rPr lang="zh-CN" altLang="en-US" sz="105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，元数据同步</a:t>
            </a:r>
            <a:endParaRPr lang="zh-CN" altLang="en-US" sz="1050" b="1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097041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800" b="0" dirty="0" smtClean="0"/>
              <a:t>DDB</a:t>
            </a:r>
            <a:r>
              <a:rPr lang="zh-CN" altLang="en-US" sz="2800" b="0" dirty="0" smtClean="0"/>
              <a:t>系统架构</a:t>
            </a:r>
            <a:endParaRPr kumimoji="1" lang="zh-CN" altLang="en-US" sz="2800" b="0" dirty="0"/>
          </a:p>
        </p:txBody>
      </p:sp>
      <p:pic>
        <p:nvPicPr>
          <p:cNvPr id="34" name="图片 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1101" y="474136"/>
            <a:ext cx="1571624" cy="606928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7727940" y="1815249"/>
            <a:ext cx="1783492" cy="2057029"/>
          </a:xfrm>
          <a:prstGeom prst="rect">
            <a:avLst/>
          </a:prstGeom>
          <a:solidFill>
            <a:schemeClr val="bg1">
              <a:lumMod val="85000"/>
              <a:alpha val="18000"/>
            </a:schemeClr>
          </a:solidFill>
          <a:ln>
            <a:solidFill>
              <a:schemeClr val="bg1">
                <a:lumMod val="85000"/>
                <a:alpha val="72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      </a:t>
            </a:r>
            <a:endParaRPr kumimoji="1"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2588835" y="1815919"/>
            <a:ext cx="1783492" cy="2057029"/>
          </a:xfrm>
          <a:prstGeom prst="rect">
            <a:avLst/>
          </a:prstGeom>
          <a:solidFill>
            <a:schemeClr val="bg1">
              <a:lumMod val="85000"/>
              <a:alpha val="18000"/>
            </a:schemeClr>
          </a:solidFill>
          <a:ln>
            <a:solidFill>
              <a:schemeClr val="bg1">
                <a:lumMod val="85000"/>
                <a:alpha val="72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      </a:t>
            </a:r>
            <a:endParaRPr kumimoji="1" lang="zh-CN" altLang="en-US" dirty="0"/>
          </a:p>
        </p:txBody>
      </p:sp>
      <p:grpSp>
        <p:nvGrpSpPr>
          <p:cNvPr id="9" name="组 49"/>
          <p:cNvGrpSpPr/>
          <p:nvPr/>
        </p:nvGrpSpPr>
        <p:grpSpPr>
          <a:xfrm flipH="1">
            <a:off x="9153376" y="1873713"/>
            <a:ext cx="1803615" cy="1926027"/>
            <a:chOff x="2109735" y="1674758"/>
            <a:chExt cx="1660292" cy="1876115"/>
          </a:xfrm>
        </p:grpSpPr>
        <p:sp>
          <p:nvSpPr>
            <p:cNvPr id="10" name="矩形 9"/>
            <p:cNvSpPr/>
            <p:nvPr/>
          </p:nvSpPr>
          <p:spPr>
            <a:xfrm>
              <a:off x="2111743" y="1683276"/>
              <a:ext cx="979816" cy="223126"/>
            </a:xfrm>
            <a:prstGeom prst="rect">
              <a:avLst/>
            </a:prstGeom>
            <a:solidFill>
              <a:srgbClr val="264C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11" name="矩形 10"/>
            <p:cNvSpPr/>
            <p:nvPr/>
          </p:nvSpPr>
          <p:spPr>
            <a:xfrm>
              <a:off x="2110440" y="1919491"/>
              <a:ext cx="835873" cy="223126"/>
            </a:xfrm>
            <a:prstGeom prst="rect">
              <a:avLst/>
            </a:prstGeom>
            <a:solidFill>
              <a:srgbClr val="264C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12" name="矩形 11"/>
            <p:cNvSpPr/>
            <p:nvPr/>
          </p:nvSpPr>
          <p:spPr>
            <a:xfrm>
              <a:off x="2111930" y="2149501"/>
              <a:ext cx="1228284" cy="223126"/>
            </a:xfrm>
            <a:prstGeom prst="rect">
              <a:avLst/>
            </a:prstGeom>
            <a:solidFill>
              <a:srgbClr val="264C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14" name="矩形 13"/>
            <p:cNvSpPr/>
            <p:nvPr/>
          </p:nvSpPr>
          <p:spPr>
            <a:xfrm>
              <a:off x="2111927" y="2382451"/>
              <a:ext cx="1073994" cy="233105"/>
            </a:xfrm>
            <a:prstGeom prst="rect">
              <a:avLst/>
            </a:prstGeom>
            <a:solidFill>
              <a:srgbClr val="264C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15" name="矩形 14"/>
            <p:cNvSpPr/>
            <p:nvPr/>
          </p:nvSpPr>
          <p:spPr>
            <a:xfrm>
              <a:off x="2110625" y="2616361"/>
              <a:ext cx="905747" cy="223126"/>
            </a:xfrm>
            <a:prstGeom prst="rect">
              <a:avLst/>
            </a:prstGeom>
            <a:solidFill>
              <a:srgbClr val="264C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16" name="矩形 15"/>
            <p:cNvSpPr/>
            <p:nvPr/>
          </p:nvSpPr>
          <p:spPr>
            <a:xfrm>
              <a:off x="2111928" y="2847868"/>
              <a:ext cx="1134817" cy="235753"/>
            </a:xfrm>
            <a:prstGeom prst="rect">
              <a:avLst/>
            </a:prstGeom>
            <a:solidFill>
              <a:srgbClr val="264C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17" name="矩形 16"/>
            <p:cNvSpPr/>
            <p:nvPr/>
          </p:nvSpPr>
          <p:spPr>
            <a:xfrm>
              <a:off x="2110624" y="3086039"/>
              <a:ext cx="890742" cy="223126"/>
            </a:xfrm>
            <a:prstGeom prst="rect">
              <a:avLst/>
            </a:prstGeom>
            <a:solidFill>
              <a:srgbClr val="264C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 smtClean="0"/>
                <a:t> </a:t>
              </a:r>
              <a:endParaRPr kumimoji="1" lang="zh-CN" altLang="en-US" dirty="0"/>
            </a:p>
          </p:txBody>
        </p:sp>
        <p:sp>
          <p:nvSpPr>
            <p:cNvPr id="18" name="矩形 17"/>
            <p:cNvSpPr/>
            <p:nvPr/>
          </p:nvSpPr>
          <p:spPr>
            <a:xfrm>
              <a:off x="2109735" y="3320828"/>
              <a:ext cx="836579" cy="223126"/>
            </a:xfrm>
            <a:prstGeom prst="rect">
              <a:avLst/>
            </a:prstGeom>
            <a:solidFill>
              <a:srgbClr val="264C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grpSp>
          <p:nvGrpSpPr>
            <p:cNvPr id="19" name="组 45"/>
            <p:cNvGrpSpPr/>
            <p:nvPr/>
          </p:nvGrpSpPr>
          <p:grpSpPr>
            <a:xfrm>
              <a:off x="2119377" y="1674758"/>
              <a:ext cx="1650650" cy="1876115"/>
              <a:chOff x="2119503" y="1674758"/>
              <a:chExt cx="1948314" cy="1876115"/>
            </a:xfrm>
          </p:grpSpPr>
          <p:sp>
            <p:nvSpPr>
              <p:cNvPr id="20" name="矩形 19"/>
              <p:cNvSpPr/>
              <p:nvPr/>
            </p:nvSpPr>
            <p:spPr>
              <a:xfrm>
                <a:off x="2119503" y="1674758"/>
                <a:ext cx="1947484" cy="234443"/>
              </a:xfrm>
              <a:prstGeom prst="rect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/>
              </a:p>
            </p:txBody>
          </p:sp>
          <p:sp>
            <p:nvSpPr>
              <p:cNvPr id="21" name="矩形 20"/>
              <p:cNvSpPr/>
              <p:nvPr/>
            </p:nvSpPr>
            <p:spPr>
              <a:xfrm>
                <a:off x="2120280" y="1910230"/>
                <a:ext cx="1947484" cy="234443"/>
              </a:xfrm>
              <a:prstGeom prst="rect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/>
              </a:p>
            </p:txBody>
          </p:sp>
          <p:sp>
            <p:nvSpPr>
              <p:cNvPr id="22" name="矩形 21"/>
              <p:cNvSpPr/>
              <p:nvPr/>
            </p:nvSpPr>
            <p:spPr>
              <a:xfrm>
                <a:off x="2119503" y="2147893"/>
                <a:ext cx="1947484" cy="234443"/>
              </a:xfrm>
              <a:prstGeom prst="rect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/>
              </a:p>
            </p:txBody>
          </p:sp>
          <p:sp>
            <p:nvSpPr>
              <p:cNvPr id="23" name="矩形 22"/>
              <p:cNvSpPr/>
              <p:nvPr/>
            </p:nvSpPr>
            <p:spPr>
              <a:xfrm>
                <a:off x="2119503" y="2377858"/>
                <a:ext cx="1947484" cy="234443"/>
              </a:xfrm>
              <a:prstGeom prst="rect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/>
              </a:p>
            </p:txBody>
          </p:sp>
          <p:sp>
            <p:nvSpPr>
              <p:cNvPr id="24" name="矩形 23"/>
              <p:cNvSpPr/>
              <p:nvPr/>
            </p:nvSpPr>
            <p:spPr>
              <a:xfrm>
                <a:off x="2120333" y="2612301"/>
                <a:ext cx="1947484" cy="234443"/>
              </a:xfrm>
              <a:prstGeom prst="rect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/>
              </a:p>
            </p:txBody>
          </p:sp>
          <p:sp>
            <p:nvSpPr>
              <p:cNvPr id="25" name="矩形 24"/>
              <p:cNvSpPr/>
              <p:nvPr/>
            </p:nvSpPr>
            <p:spPr>
              <a:xfrm>
                <a:off x="2119503" y="2843128"/>
                <a:ext cx="1947484" cy="234443"/>
              </a:xfrm>
              <a:prstGeom prst="rect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/>
              </a:p>
            </p:txBody>
          </p:sp>
          <p:sp>
            <p:nvSpPr>
              <p:cNvPr id="26" name="矩形 25"/>
              <p:cNvSpPr/>
              <p:nvPr/>
            </p:nvSpPr>
            <p:spPr>
              <a:xfrm>
                <a:off x="2120333" y="3079457"/>
                <a:ext cx="1947484" cy="234443"/>
              </a:xfrm>
              <a:prstGeom prst="rect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/>
              </a:p>
            </p:txBody>
          </p:sp>
          <p:sp>
            <p:nvSpPr>
              <p:cNvPr id="27" name="矩形 26"/>
              <p:cNvSpPr/>
              <p:nvPr/>
            </p:nvSpPr>
            <p:spPr>
              <a:xfrm>
                <a:off x="2120333" y="3316430"/>
                <a:ext cx="1947484" cy="234443"/>
              </a:xfrm>
              <a:prstGeom prst="rect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/>
              </a:p>
            </p:txBody>
          </p:sp>
        </p:grpSp>
      </p:grpSp>
      <p:pic>
        <p:nvPicPr>
          <p:cNvPr id="28" name="图片 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6300" y="1944642"/>
            <a:ext cx="887812" cy="1761860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96458" y="1997104"/>
            <a:ext cx="1082169" cy="1726501"/>
          </a:xfrm>
          <a:prstGeom prst="rect">
            <a:avLst/>
          </a:prstGeom>
        </p:spPr>
      </p:pic>
      <p:sp>
        <p:nvSpPr>
          <p:cNvPr id="30" name="椭圆 29"/>
          <p:cNvSpPr/>
          <p:nvPr/>
        </p:nvSpPr>
        <p:spPr>
          <a:xfrm>
            <a:off x="5226946" y="2042279"/>
            <a:ext cx="1566586" cy="1566586"/>
          </a:xfrm>
          <a:prstGeom prst="ellipse">
            <a:avLst/>
          </a:prstGeom>
          <a:solidFill>
            <a:srgbClr val="2F75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1" name="直线箭头连接符 66"/>
          <p:cNvCxnSpPr/>
          <p:nvPr/>
        </p:nvCxnSpPr>
        <p:spPr>
          <a:xfrm>
            <a:off x="4834432" y="2397199"/>
            <a:ext cx="418600" cy="0"/>
          </a:xfrm>
          <a:prstGeom prst="straightConnector1">
            <a:avLst/>
          </a:prstGeom>
          <a:ln w="158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线箭头连接符 68"/>
          <p:cNvCxnSpPr/>
          <p:nvPr/>
        </p:nvCxnSpPr>
        <p:spPr>
          <a:xfrm>
            <a:off x="4834432" y="3292983"/>
            <a:ext cx="418600" cy="0"/>
          </a:xfrm>
          <a:prstGeom prst="straightConnector1">
            <a:avLst/>
          </a:prstGeom>
          <a:ln w="158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线箭头连接符 69"/>
          <p:cNvCxnSpPr/>
          <p:nvPr/>
        </p:nvCxnSpPr>
        <p:spPr>
          <a:xfrm>
            <a:off x="6793532" y="2414432"/>
            <a:ext cx="418600" cy="0"/>
          </a:xfrm>
          <a:prstGeom prst="straightConnector1">
            <a:avLst/>
          </a:prstGeom>
          <a:ln w="158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线箭头连接符 70"/>
          <p:cNvCxnSpPr/>
          <p:nvPr/>
        </p:nvCxnSpPr>
        <p:spPr>
          <a:xfrm>
            <a:off x="6793532" y="3310216"/>
            <a:ext cx="418600" cy="0"/>
          </a:xfrm>
          <a:prstGeom prst="straightConnector1">
            <a:avLst/>
          </a:prstGeom>
          <a:ln w="158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图片 3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6664" y="1510841"/>
            <a:ext cx="887812" cy="1761860"/>
          </a:xfrm>
          <a:prstGeom prst="rect">
            <a:avLst/>
          </a:prstGeom>
        </p:spPr>
      </p:pic>
      <p:pic>
        <p:nvPicPr>
          <p:cNvPr id="37" name="图片 3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96484" y="3272701"/>
            <a:ext cx="880930" cy="880930"/>
          </a:xfrm>
          <a:prstGeom prst="rect">
            <a:avLst/>
          </a:prstGeom>
        </p:spPr>
      </p:pic>
      <p:grpSp>
        <p:nvGrpSpPr>
          <p:cNvPr id="38" name="组 74"/>
          <p:cNvGrpSpPr/>
          <p:nvPr/>
        </p:nvGrpSpPr>
        <p:grpSpPr>
          <a:xfrm>
            <a:off x="1157195" y="1879598"/>
            <a:ext cx="1741651" cy="1926027"/>
            <a:chOff x="2119377" y="1674758"/>
            <a:chExt cx="1650650" cy="1876115"/>
          </a:xfrm>
        </p:grpSpPr>
        <p:sp>
          <p:nvSpPr>
            <p:cNvPr id="39" name="矩形 38"/>
            <p:cNvSpPr/>
            <p:nvPr/>
          </p:nvSpPr>
          <p:spPr>
            <a:xfrm>
              <a:off x="2121096" y="1683276"/>
              <a:ext cx="979816" cy="223126"/>
            </a:xfrm>
            <a:prstGeom prst="rect">
              <a:avLst/>
            </a:prstGeom>
            <a:solidFill>
              <a:srgbClr val="264C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40" name="矩形 39"/>
            <p:cNvSpPr/>
            <p:nvPr/>
          </p:nvSpPr>
          <p:spPr>
            <a:xfrm>
              <a:off x="2121096" y="1919491"/>
              <a:ext cx="835873" cy="223126"/>
            </a:xfrm>
            <a:prstGeom prst="rect">
              <a:avLst/>
            </a:prstGeom>
            <a:solidFill>
              <a:srgbClr val="264C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41" name="矩形 40"/>
            <p:cNvSpPr/>
            <p:nvPr/>
          </p:nvSpPr>
          <p:spPr>
            <a:xfrm>
              <a:off x="2121281" y="2149501"/>
              <a:ext cx="691710" cy="223126"/>
            </a:xfrm>
            <a:prstGeom prst="rect">
              <a:avLst/>
            </a:prstGeom>
            <a:solidFill>
              <a:srgbClr val="264C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42" name="矩形 41"/>
            <p:cNvSpPr/>
            <p:nvPr/>
          </p:nvSpPr>
          <p:spPr>
            <a:xfrm>
              <a:off x="2121280" y="2382451"/>
              <a:ext cx="1073994" cy="233105"/>
            </a:xfrm>
            <a:prstGeom prst="rect">
              <a:avLst/>
            </a:prstGeom>
            <a:solidFill>
              <a:srgbClr val="264C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43" name="矩形 42"/>
            <p:cNvSpPr/>
            <p:nvPr/>
          </p:nvSpPr>
          <p:spPr>
            <a:xfrm>
              <a:off x="2121281" y="2616361"/>
              <a:ext cx="905747" cy="223126"/>
            </a:xfrm>
            <a:prstGeom prst="rect">
              <a:avLst/>
            </a:prstGeom>
            <a:solidFill>
              <a:srgbClr val="264C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44" name="矩形 43"/>
            <p:cNvSpPr/>
            <p:nvPr/>
          </p:nvSpPr>
          <p:spPr>
            <a:xfrm>
              <a:off x="2121281" y="2847868"/>
              <a:ext cx="836704" cy="235753"/>
            </a:xfrm>
            <a:prstGeom prst="rect">
              <a:avLst/>
            </a:prstGeom>
            <a:solidFill>
              <a:srgbClr val="264C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45" name="矩形 44"/>
            <p:cNvSpPr/>
            <p:nvPr/>
          </p:nvSpPr>
          <p:spPr>
            <a:xfrm>
              <a:off x="2121279" y="3086039"/>
              <a:ext cx="890742" cy="223126"/>
            </a:xfrm>
            <a:prstGeom prst="rect">
              <a:avLst/>
            </a:prstGeom>
            <a:solidFill>
              <a:srgbClr val="264C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 smtClean="0"/>
                <a:t> </a:t>
              </a:r>
              <a:endParaRPr kumimoji="1" lang="zh-CN" altLang="en-US" dirty="0"/>
            </a:p>
          </p:txBody>
        </p:sp>
        <p:sp>
          <p:nvSpPr>
            <p:cNvPr id="46" name="矩形 45"/>
            <p:cNvSpPr/>
            <p:nvPr/>
          </p:nvSpPr>
          <p:spPr>
            <a:xfrm>
              <a:off x="2120389" y="3320828"/>
              <a:ext cx="740041" cy="223126"/>
            </a:xfrm>
            <a:prstGeom prst="rect">
              <a:avLst/>
            </a:prstGeom>
            <a:solidFill>
              <a:srgbClr val="264C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grpSp>
          <p:nvGrpSpPr>
            <p:cNvPr id="47" name="组 83"/>
            <p:cNvGrpSpPr/>
            <p:nvPr/>
          </p:nvGrpSpPr>
          <p:grpSpPr>
            <a:xfrm>
              <a:off x="2119377" y="1674758"/>
              <a:ext cx="1650650" cy="1876115"/>
              <a:chOff x="2119503" y="1674758"/>
              <a:chExt cx="1948314" cy="1876115"/>
            </a:xfrm>
          </p:grpSpPr>
          <p:sp>
            <p:nvSpPr>
              <p:cNvPr id="48" name="矩形 47"/>
              <p:cNvSpPr/>
              <p:nvPr/>
            </p:nvSpPr>
            <p:spPr>
              <a:xfrm>
                <a:off x="2119503" y="1674758"/>
                <a:ext cx="1947484" cy="234443"/>
              </a:xfrm>
              <a:prstGeom prst="rect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/>
              </a:p>
            </p:txBody>
          </p:sp>
          <p:sp>
            <p:nvSpPr>
              <p:cNvPr id="49" name="矩形 48"/>
              <p:cNvSpPr/>
              <p:nvPr/>
            </p:nvSpPr>
            <p:spPr>
              <a:xfrm>
                <a:off x="2120280" y="1910230"/>
                <a:ext cx="1947484" cy="234443"/>
              </a:xfrm>
              <a:prstGeom prst="rect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/>
              </a:p>
            </p:txBody>
          </p:sp>
          <p:sp>
            <p:nvSpPr>
              <p:cNvPr id="50" name="矩形 49"/>
              <p:cNvSpPr/>
              <p:nvPr/>
            </p:nvSpPr>
            <p:spPr>
              <a:xfrm>
                <a:off x="2119503" y="2147893"/>
                <a:ext cx="1947484" cy="234443"/>
              </a:xfrm>
              <a:prstGeom prst="rect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/>
              </a:p>
            </p:txBody>
          </p:sp>
          <p:sp>
            <p:nvSpPr>
              <p:cNvPr id="51" name="矩形 50"/>
              <p:cNvSpPr/>
              <p:nvPr/>
            </p:nvSpPr>
            <p:spPr>
              <a:xfrm>
                <a:off x="2119503" y="2377858"/>
                <a:ext cx="1947484" cy="234443"/>
              </a:xfrm>
              <a:prstGeom prst="rect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/>
              </a:p>
            </p:txBody>
          </p:sp>
          <p:sp>
            <p:nvSpPr>
              <p:cNvPr id="52" name="矩形 51"/>
              <p:cNvSpPr/>
              <p:nvPr/>
            </p:nvSpPr>
            <p:spPr>
              <a:xfrm>
                <a:off x="2120333" y="2612301"/>
                <a:ext cx="1947484" cy="234443"/>
              </a:xfrm>
              <a:prstGeom prst="rect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/>
              </a:p>
            </p:txBody>
          </p:sp>
          <p:sp>
            <p:nvSpPr>
              <p:cNvPr id="53" name="矩形 52"/>
              <p:cNvSpPr/>
              <p:nvPr/>
            </p:nvSpPr>
            <p:spPr>
              <a:xfrm>
                <a:off x="2119503" y="2843128"/>
                <a:ext cx="1947484" cy="234443"/>
              </a:xfrm>
              <a:prstGeom prst="rect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/>
              </a:p>
            </p:txBody>
          </p:sp>
          <p:sp>
            <p:nvSpPr>
              <p:cNvPr id="54" name="矩形 53"/>
              <p:cNvSpPr/>
              <p:nvPr/>
            </p:nvSpPr>
            <p:spPr>
              <a:xfrm>
                <a:off x="2120333" y="3079457"/>
                <a:ext cx="1947484" cy="234443"/>
              </a:xfrm>
              <a:prstGeom prst="rect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/>
              </a:p>
            </p:txBody>
          </p:sp>
          <p:sp>
            <p:nvSpPr>
              <p:cNvPr id="55" name="矩形 54"/>
              <p:cNvSpPr/>
              <p:nvPr/>
            </p:nvSpPr>
            <p:spPr>
              <a:xfrm>
                <a:off x="2120333" y="3316430"/>
                <a:ext cx="1947484" cy="234443"/>
              </a:xfrm>
              <a:prstGeom prst="rect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/>
              </a:p>
            </p:txBody>
          </p:sp>
        </p:grpSp>
      </p:grpSp>
      <p:cxnSp>
        <p:nvCxnSpPr>
          <p:cNvPr id="56" name="直线箭头连接符 93"/>
          <p:cNvCxnSpPr/>
          <p:nvPr/>
        </p:nvCxnSpPr>
        <p:spPr>
          <a:xfrm flipH="1" flipV="1">
            <a:off x="8077414" y="1873713"/>
            <a:ext cx="1075962" cy="123391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线箭头连接符 95"/>
          <p:cNvCxnSpPr/>
          <p:nvPr/>
        </p:nvCxnSpPr>
        <p:spPr>
          <a:xfrm flipH="1">
            <a:off x="8057369" y="2245373"/>
            <a:ext cx="1083069" cy="580199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线箭头连接符 97"/>
          <p:cNvCxnSpPr/>
          <p:nvPr/>
        </p:nvCxnSpPr>
        <p:spPr>
          <a:xfrm flipH="1">
            <a:off x="8077414" y="2475617"/>
            <a:ext cx="1072184" cy="1237549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线箭头连接符 99"/>
          <p:cNvCxnSpPr/>
          <p:nvPr/>
        </p:nvCxnSpPr>
        <p:spPr>
          <a:xfrm flipH="1" flipV="1">
            <a:off x="8091116" y="1977389"/>
            <a:ext cx="1049322" cy="748382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线箭头连接符 101"/>
          <p:cNvCxnSpPr/>
          <p:nvPr/>
        </p:nvCxnSpPr>
        <p:spPr>
          <a:xfrm flipH="1" flipV="1">
            <a:off x="8072872" y="2895178"/>
            <a:ext cx="1076726" cy="46576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线箭头连接符 103"/>
          <p:cNvCxnSpPr/>
          <p:nvPr/>
        </p:nvCxnSpPr>
        <p:spPr>
          <a:xfrm flipH="1">
            <a:off x="8091116" y="3196366"/>
            <a:ext cx="1058482" cy="658294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线箭头连接符 105"/>
          <p:cNvCxnSpPr/>
          <p:nvPr/>
        </p:nvCxnSpPr>
        <p:spPr>
          <a:xfrm flipH="1" flipV="1">
            <a:off x="8097234" y="2130842"/>
            <a:ext cx="1044904" cy="1308367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线箭头连接符 107"/>
          <p:cNvCxnSpPr>
            <a:stCxn id="27" idx="3"/>
          </p:cNvCxnSpPr>
          <p:nvPr/>
        </p:nvCxnSpPr>
        <p:spPr>
          <a:xfrm flipH="1" flipV="1">
            <a:off x="8080693" y="2998892"/>
            <a:ext cx="1072683" cy="680508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文本框 108"/>
          <p:cNvSpPr txBox="1"/>
          <p:nvPr/>
        </p:nvSpPr>
        <p:spPr>
          <a:xfrm>
            <a:off x="5612534" y="2610129"/>
            <a:ext cx="79541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200" dirty="0" smtClean="0">
                <a:solidFill>
                  <a:schemeClr val="bg1"/>
                </a:solidFill>
              </a:rPr>
              <a:t>NDC</a:t>
            </a:r>
            <a:endParaRPr kumimoji="1" lang="zh-CN" altLang="en-US" sz="2200" dirty="0">
              <a:solidFill>
                <a:schemeClr val="bg1"/>
              </a:solidFill>
            </a:endParaRPr>
          </a:p>
        </p:txBody>
      </p:sp>
      <p:sp>
        <p:nvSpPr>
          <p:cNvPr id="65" name="文本框 109"/>
          <p:cNvSpPr txBox="1"/>
          <p:nvPr/>
        </p:nvSpPr>
        <p:spPr>
          <a:xfrm>
            <a:off x="1849658" y="1307355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桶</a:t>
            </a:r>
            <a:endParaRPr kumimoji="1" lang="zh-CN" altLang="en-US" sz="1400" b="1" dirty="0">
              <a:solidFill>
                <a:schemeClr val="tx1">
                  <a:lumMod val="50000"/>
                  <a:lumOff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6" name="文本框 110"/>
          <p:cNvSpPr txBox="1"/>
          <p:nvPr/>
        </p:nvSpPr>
        <p:spPr>
          <a:xfrm>
            <a:off x="2975306" y="1308494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均衡策略</a:t>
            </a:r>
            <a:endParaRPr kumimoji="1" lang="en-US" altLang="zh-CN" sz="1400" b="1" dirty="0" smtClean="0">
              <a:solidFill>
                <a:schemeClr val="tx1">
                  <a:lumMod val="50000"/>
                  <a:lumOff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7" name="矩形 66"/>
          <p:cNvSpPr/>
          <p:nvPr/>
        </p:nvSpPr>
        <p:spPr>
          <a:xfrm>
            <a:off x="2089315" y="4332900"/>
            <a:ext cx="3778623" cy="1600200"/>
          </a:xfrm>
          <a:prstGeom prst="rect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8" name="矩形 67"/>
          <p:cNvSpPr/>
          <p:nvPr/>
        </p:nvSpPr>
        <p:spPr>
          <a:xfrm>
            <a:off x="6269572" y="4337102"/>
            <a:ext cx="3778623" cy="1600200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69" name="组 121"/>
          <p:cNvGrpSpPr/>
          <p:nvPr/>
        </p:nvGrpSpPr>
        <p:grpSpPr>
          <a:xfrm>
            <a:off x="2283646" y="4500523"/>
            <a:ext cx="3389960" cy="453267"/>
            <a:chOff x="2239508" y="4305782"/>
            <a:chExt cx="3702612" cy="347241"/>
          </a:xfrm>
          <a:solidFill>
            <a:srgbClr val="3BB0F0"/>
          </a:solidFill>
        </p:grpSpPr>
        <p:sp>
          <p:nvSpPr>
            <p:cNvPr id="70" name="矩形 69"/>
            <p:cNvSpPr/>
            <p:nvPr/>
          </p:nvSpPr>
          <p:spPr>
            <a:xfrm>
              <a:off x="2239508" y="4305782"/>
              <a:ext cx="1186598" cy="34724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 smtClean="0"/>
                <a:t>Oracle</a:t>
              </a:r>
              <a:endParaRPr lang="zh-CN" altLang="en-US" sz="1400" dirty="0"/>
            </a:p>
          </p:txBody>
        </p:sp>
        <p:sp>
          <p:nvSpPr>
            <p:cNvPr id="71" name="矩形 70"/>
            <p:cNvSpPr/>
            <p:nvPr/>
          </p:nvSpPr>
          <p:spPr>
            <a:xfrm>
              <a:off x="3497515" y="4305782"/>
              <a:ext cx="1186598" cy="34724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 err="1" smtClean="0"/>
                <a:t>SQLServer</a:t>
              </a:r>
              <a:endParaRPr lang="zh-CN" altLang="en-US" sz="1400" dirty="0" smtClean="0"/>
            </a:p>
          </p:txBody>
        </p:sp>
        <p:sp>
          <p:nvSpPr>
            <p:cNvPr id="72" name="矩形 71"/>
            <p:cNvSpPr/>
            <p:nvPr/>
          </p:nvSpPr>
          <p:spPr>
            <a:xfrm>
              <a:off x="4755522" y="4305782"/>
              <a:ext cx="1186598" cy="34724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 err="1"/>
                <a:t>Postgres</a:t>
              </a:r>
              <a:endParaRPr kumimoji="1" lang="zh-CN" altLang="en-US" sz="1400" dirty="0"/>
            </a:p>
          </p:txBody>
        </p:sp>
      </p:grpSp>
      <p:grpSp>
        <p:nvGrpSpPr>
          <p:cNvPr id="73" name="组 122"/>
          <p:cNvGrpSpPr/>
          <p:nvPr/>
        </p:nvGrpSpPr>
        <p:grpSpPr>
          <a:xfrm>
            <a:off x="2283646" y="5027265"/>
            <a:ext cx="3389960" cy="453267"/>
            <a:chOff x="2239508" y="4305782"/>
            <a:chExt cx="3702612" cy="347241"/>
          </a:xfrm>
          <a:solidFill>
            <a:srgbClr val="3BB0F0"/>
          </a:solidFill>
        </p:grpSpPr>
        <p:sp>
          <p:nvSpPr>
            <p:cNvPr id="74" name="矩形 73"/>
            <p:cNvSpPr/>
            <p:nvPr/>
          </p:nvSpPr>
          <p:spPr>
            <a:xfrm>
              <a:off x="2239508" y="4305782"/>
              <a:ext cx="1186598" cy="34724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 err="1" smtClean="0"/>
                <a:t>Greenlum</a:t>
              </a:r>
              <a:endParaRPr lang="zh-CN" altLang="en-US" sz="1400" dirty="0"/>
            </a:p>
          </p:txBody>
        </p:sp>
        <p:sp>
          <p:nvSpPr>
            <p:cNvPr id="75" name="矩形 74"/>
            <p:cNvSpPr/>
            <p:nvPr/>
          </p:nvSpPr>
          <p:spPr>
            <a:xfrm>
              <a:off x="3497515" y="4305782"/>
              <a:ext cx="1186598" cy="34724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 err="1" smtClean="0"/>
                <a:t>HBase</a:t>
              </a:r>
              <a:endParaRPr lang="zh-CN" altLang="en-US" sz="1400" dirty="0"/>
            </a:p>
          </p:txBody>
        </p:sp>
        <p:sp>
          <p:nvSpPr>
            <p:cNvPr id="76" name="矩形 75"/>
            <p:cNvSpPr/>
            <p:nvPr/>
          </p:nvSpPr>
          <p:spPr>
            <a:xfrm>
              <a:off x="4755522" y="4305782"/>
              <a:ext cx="1186598" cy="34724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 smtClean="0"/>
                <a:t>Kudu</a:t>
              </a:r>
              <a:endParaRPr lang="zh-CN" altLang="en-US" sz="1400" dirty="0"/>
            </a:p>
          </p:txBody>
        </p:sp>
      </p:grpSp>
      <p:grpSp>
        <p:nvGrpSpPr>
          <p:cNvPr id="77" name="组 127"/>
          <p:cNvGrpSpPr/>
          <p:nvPr/>
        </p:nvGrpSpPr>
        <p:grpSpPr>
          <a:xfrm>
            <a:off x="6463903" y="5027265"/>
            <a:ext cx="3389960" cy="453267"/>
            <a:chOff x="2239508" y="4305782"/>
            <a:chExt cx="3702612" cy="347241"/>
          </a:xfrm>
          <a:solidFill>
            <a:srgbClr val="63C1C4"/>
          </a:solidFill>
        </p:grpSpPr>
        <p:sp>
          <p:nvSpPr>
            <p:cNvPr id="78" name="矩形 77"/>
            <p:cNvSpPr/>
            <p:nvPr/>
          </p:nvSpPr>
          <p:spPr>
            <a:xfrm>
              <a:off x="2239508" y="4305782"/>
              <a:ext cx="1186598" cy="34724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 smtClean="0"/>
                <a:t>风控</a:t>
              </a:r>
              <a:endParaRPr lang="zh-CN" altLang="en-US" sz="1400" dirty="0"/>
            </a:p>
          </p:txBody>
        </p:sp>
        <p:sp>
          <p:nvSpPr>
            <p:cNvPr id="79" name="矩形 78"/>
            <p:cNvSpPr/>
            <p:nvPr/>
          </p:nvSpPr>
          <p:spPr>
            <a:xfrm>
              <a:off x="3497515" y="4305782"/>
              <a:ext cx="1186598" cy="34724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400" dirty="0" smtClean="0"/>
                <a:t>全文索引</a:t>
              </a:r>
              <a:endParaRPr kumimoji="1" lang="zh-CN" altLang="en-US" sz="1400" dirty="0"/>
            </a:p>
          </p:txBody>
        </p:sp>
        <p:sp>
          <p:nvSpPr>
            <p:cNvPr id="80" name="矩形 79"/>
            <p:cNvSpPr/>
            <p:nvPr/>
          </p:nvSpPr>
          <p:spPr>
            <a:xfrm>
              <a:off x="4755522" y="4305782"/>
              <a:ext cx="1186598" cy="34724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400" dirty="0" smtClean="0"/>
                <a:t>流计算</a:t>
              </a:r>
              <a:endParaRPr kumimoji="1" lang="zh-CN" altLang="en-US" sz="1400" dirty="0"/>
            </a:p>
          </p:txBody>
        </p:sp>
      </p:grpSp>
      <p:sp>
        <p:nvSpPr>
          <p:cNvPr id="81" name="矩形 80"/>
          <p:cNvSpPr/>
          <p:nvPr/>
        </p:nvSpPr>
        <p:spPr>
          <a:xfrm>
            <a:off x="6459631" y="4500523"/>
            <a:ext cx="3394232" cy="453267"/>
          </a:xfrm>
          <a:prstGeom prst="rect">
            <a:avLst/>
          </a:prstGeom>
          <a:solidFill>
            <a:srgbClr val="63C1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/>
              <a:t>消息队</a:t>
            </a:r>
            <a:r>
              <a:rPr lang="zh-CN" altLang="en-US" sz="1400" dirty="0" smtClean="0"/>
              <a:t>列</a:t>
            </a:r>
            <a:endParaRPr lang="zh-CN" altLang="en-US" sz="1400" dirty="0"/>
          </a:p>
        </p:txBody>
      </p:sp>
      <p:sp>
        <p:nvSpPr>
          <p:cNvPr id="82" name="文本框 132"/>
          <p:cNvSpPr txBox="1"/>
          <p:nvPr/>
        </p:nvSpPr>
        <p:spPr>
          <a:xfrm>
            <a:off x="3484951" y="5522150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数据迁移</a:t>
            </a:r>
            <a:endParaRPr kumimoji="1" lang="zh-CN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83" name="文本框 133"/>
          <p:cNvSpPr txBox="1"/>
          <p:nvPr/>
        </p:nvSpPr>
        <p:spPr>
          <a:xfrm>
            <a:off x="7654045" y="5527964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数据订阅</a:t>
            </a:r>
            <a:endParaRPr kumimoji="1" lang="zh-CN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84" name="直线箭头连接符 134"/>
          <p:cNvCxnSpPr/>
          <p:nvPr/>
        </p:nvCxnSpPr>
        <p:spPr>
          <a:xfrm flipH="1">
            <a:off x="5043732" y="3608865"/>
            <a:ext cx="544481" cy="626398"/>
          </a:xfrm>
          <a:prstGeom prst="straightConnector1">
            <a:avLst/>
          </a:prstGeom>
          <a:ln w="158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线箭头连接符 138"/>
          <p:cNvCxnSpPr/>
          <p:nvPr/>
        </p:nvCxnSpPr>
        <p:spPr>
          <a:xfrm>
            <a:off x="6493754" y="3584459"/>
            <a:ext cx="613259" cy="650804"/>
          </a:xfrm>
          <a:prstGeom prst="straightConnector1">
            <a:avLst/>
          </a:prstGeom>
          <a:ln w="158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2630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 10"/>
          <p:cNvGrpSpPr/>
          <p:nvPr/>
        </p:nvGrpSpPr>
        <p:grpSpPr>
          <a:xfrm>
            <a:off x="659375" y="2707312"/>
            <a:ext cx="2454718" cy="2382850"/>
            <a:chOff x="1015828" y="1823314"/>
            <a:chExt cx="2454718" cy="2382850"/>
          </a:xfrm>
        </p:grpSpPr>
        <p:sp>
          <p:nvSpPr>
            <p:cNvPr id="26" name="Shape 524"/>
            <p:cNvSpPr/>
            <p:nvPr/>
          </p:nvSpPr>
          <p:spPr>
            <a:xfrm>
              <a:off x="1015828" y="1823314"/>
              <a:ext cx="2454718" cy="2382850"/>
            </a:xfrm>
            <a:prstGeom prst="roundRect">
              <a:avLst>
                <a:gd name="adj" fmla="val 9708"/>
              </a:avLst>
            </a:prstGeom>
            <a:solidFill>
              <a:schemeClr val="bg1">
                <a:lumMod val="75000"/>
                <a:alpha val="20000"/>
              </a:schemeClr>
            </a:solidFill>
            <a:ln w="25400" cmpd="sng">
              <a:noFill/>
              <a:miter lim="400000"/>
            </a:ln>
          </p:spPr>
          <p:txBody>
            <a:bodyPr lIns="75009" tIns="75009" rIns="75009" bIns="75009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sz="4526"/>
            </a:p>
          </p:txBody>
        </p:sp>
        <p:sp>
          <p:nvSpPr>
            <p:cNvPr id="6" name="Shape 524"/>
            <p:cNvSpPr/>
            <p:nvPr/>
          </p:nvSpPr>
          <p:spPr>
            <a:xfrm>
              <a:off x="1080000" y="1895261"/>
              <a:ext cx="2315251" cy="2234415"/>
            </a:xfrm>
            <a:prstGeom prst="roundRect">
              <a:avLst>
                <a:gd name="adj" fmla="val 6793"/>
              </a:avLst>
            </a:prstGeom>
            <a:solidFill>
              <a:srgbClr val="FFFFFF"/>
            </a:solidFill>
            <a:ln w="25400" cmpd="sng">
              <a:solidFill>
                <a:srgbClr val="2B68FF"/>
              </a:solidFill>
              <a:miter lim="400000"/>
            </a:ln>
          </p:spPr>
          <p:txBody>
            <a:bodyPr lIns="75009" tIns="75009" rIns="75009" bIns="75009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sz="4526"/>
            </a:p>
          </p:txBody>
        </p:sp>
        <p:sp>
          <p:nvSpPr>
            <p:cNvPr id="10" name="Shape 526"/>
            <p:cNvSpPr/>
            <p:nvPr/>
          </p:nvSpPr>
          <p:spPr>
            <a:xfrm>
              <a:off x="1080000" y="2011365"/>
              <a:ext cx="2315251" cy="426253"/>
            </a:xfrm>
            <a:prstGeom prst="rect">
              <a:avLst/>
            </a:prstGeom>
            <a:ln w="3175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5009" tIns="75009" rIns="75009" bIns="75009" anchor="ctr">
              <a:noAutofit/>
            </a:bodyPr>
            <a:lstStyle>
              <a:lvl1pPr defTabSz="457200">
                <a:lnSpc>
                  <a:spcPct val="117999"/>
                </a:lnSpc>
                <a:defRPr sz="3000">
                  <a:solidFill>
                    <a:srgbClr val="FFFFFF"/>
                  </a:solidFill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lvl1pPr>
            </a:lstStyle>
            <a:p>
              <a:r>
                <a:rPr lang="zh-CN" altLang="en-US" sz="1800" dirty="0" smtClean="0">
                  <a:solidFill>
                    <a:srgbClr val="2B68FF"/>
                  </a:solidFill>
                  <a:latin typeface="+mj-ea"/>
                  <a:ea typeface="+mj-ea"/>
                </a:rPr>
                <a:t>     数据</a:t>
              </a:r>
              <a:r>
                <a:rPr lang="zh-CN" altLang="en-US" sz="1800" dirty="0">
                  <a:solidFill>
                    <a:srgbClr val="2B68FF"/>
                  </a:solidFill>
                  <a:latin typeface="+mj-ea"/>
                  <a:ea typeface="+mj-ea"/>
                </a:rPr>
                <a:t>分布</a:t>
              </a:r>
              <a:endParaRPr sz="1800" dirty="0">
                <a:solidFill>
                  <a:srgbClr val="2B68FF"/>
                </a:solidFill>
                <a:latin typeface="+mj-ea"/>
                <a:ea typeface="+mj-ea"/>
              </a:endParaRPr>
            </a:p>
          </p:txBody>
        </p:sp>
        <p:sp>
          <p:nvSpPr>
            <p:cNvPr id="31" name="Shape 547"/>
            <p:cNvSpPr txBox="1">
              <a:spLocks/>
            </p:cNvSpPr>
            <p:nvPr/>
          </p:nvSpPr>
          <p:spPr>
            <a:xfrm>
              <a:off x="1050056" y="2420923"/>
              <a:ext cx="2420489" cy="1235924"/>
            </a:xfrm>
            <a:prstGeom prst="rect">
              <a:avLst/>
            </a:prstGeom>
          </p:spPr>
          <p:txBody>
            <a:bodyPr vert="horz" lIns="109706" tIns="54853" rIns="109706" bIns="54853" rtlCol="0" anchor="t">
              <a:normAutofit/>
            </a:bodyPr>
            <a:lstStyle>
              <a:lvl1pPr marL="342831" indent="-342831" algn="l" defTabSz="91421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802" indent="-285693" algn="l" defTabSz="914217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2772" indent="-228555" algn="l" defTabSz="91421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99880" indent="-228555" algn="l" defTabSz="914217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6990" indent="-228555" algn="l" defTabSz="914217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098" indent="-228555" algn="l" defTabSz="91421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207" indent="-228555" algn="l" defTabSz="91421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8315" indent="-228555" algn="l" defTabSz="91421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5425" indent="-228555" algn="l" defTabSz="91421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345604" indent="-172802">
                <a:lnSpc>
                  <a:spcPct val="120000"/>
                </a:lnSpc>
                <a:buFont typeface="Calibri" panose="020F0502020204030204" pitchFamily="34" charset="0"/>
                <a:buChar char="•"/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两级映射</a:t>
              </a:r>
            </a:p>
            <a:p>
              <a:pPr marL="345604" indent="-172802">
                <a:lnSpc>
                  <a:spcPct val="120000"/>
                </a:lnSpc>
                <a:buFont typeface="Calibri" panose="020F0502020204030204" pitchFamily="34" charset="0"/>
                <a:buChar char="•"/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自定义哈希函数</a:t>
              </a: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800" b="0" dirty="0"/>
              <a:t>DDB</a:t>
            </a:r>
            <a:r>
              <a:rPr lang="zh-CN" altLang="en-US" sz="2800" b="0" dirty="0"/>
              <a:t>功能特性</a:t>
            </a:r>
            <a:r>
              <a:rPr lang="en-US" altLang="zh-CN" sz="2800" b="0" dirty="0"/>
              <a:t>——</a:t>
            </a:r>
            <a:r>
              <a:rPr lang="zh-CN" altLang="en-US" sz="2800" b="0" dirty="0"/>
              <a:t>数据信道</a:t>
            </a:r>
            <a:endParaRPr kumimoji="1" lang="zh-CN" altLang="en-US" sz="2800" b="0" dirty="0"/>
          </a:p>
        </p:txBody>
      </p:sp>
      <p:grpSp>
        <p:nvGrpSpPr>
          <p:cNvPr id="9" name="组 8"/>
          <p:cNvGrpSpPr/>
          <p:nvPr/>
        </p:nvGrpSpPr>
        <p:grpSpPr>
          <a:xfrm>
            <a:off x="2703797" y="2707313"/>
            <a:ext cx="2592320" cy="2604496"/>
            <a:chOff x="2964926" y="1823315"/>
            <a:chExt cx="2592320" cy="2604496"/>
          </a:xfrm>
        </p:grpSpPr>
        <p:sp>
          <p:nvSpPr>
            <p:cNvPr id="27" name="Shape 524"/>
            <p:cNvSpPr/>
            <p:nvPr/>
          </p:nvSpPr>
          <p:spPr>
            <a:xfrm>
              <a:off x="2964926" y="1823315"/>
              <a:ext cx="2454718" cy="2382849"/>
            </a:xfrm>
            <a:prstGeom prst="roundRect">
              <a:avLst>
                <a:gd name="adj" fmla="val 9708"/>
              </a:avLst>
            </a:prstGeom>
            <a:solidFill>
              <a:schemeClr val="bg1">
                <a:lumMod val="75000"/>
                <a:alpha val="20000"/>
              </a:schemeClr>
            </a:solidFill>
            <a:ln w="25400" cmpd="sng">
              <a:noFill/>
              <a:miter lim="400000"/>
            </a:ln>
          </p:spPr>
          <p:txBody>
            <a:bodyPr lIns="75009" tIns="75009" rIns="75009" bIns="75009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sz="4526"/>
            </a:p>
          </p:txBody>
        </p:sp>
        <p:sp>
          <p:nvSpPr>
            <p:cNvPr id="28" name="Shape 524"/>
            <p:cNvSpPr/>
            <p:nvPr/>
          </p:nvSpPr>
          <p:spPr>
            <a:xfrm>
              <a:off x="3018465" y="1895259"/>
              <a:ext cx="2315251" cy="2240135"/>
            </a:xfrm>
            <a:prstGeom prst="roundRect">
              <a:avLst>
                <a:gd name="adj" fmla="val 6793"/>
              </a:avLst>
            </a:prstGeom>
            <a:solidFill>
              <a:srgbClr val="FFFFFF"/>
            </a:solidFill>
            <a:ln w="25400" cmpd="sng">
              <a:solidFill>
                <a:srgbClr val="2B68FF"/>
              </a:solidFill>
              <a:miter lim="400000"/>
            </a:ln>
          </p:spPr>
          <p:txBody>
            <a:bodyPr lIns="75009" tIns="75009" rIns="75009" bIns="75009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sz="4526"/>
            </a:p>
          </p:txBody>
        </p:sp>
        <p:sp>
          <p:nvSpPr>
            <p:cNvPr id="29" name="Shape 526"/>
            <p:cNvSpPr/>
            <p:nvPr/>
          </p:nvSpPr>
          <p:spPr>
            <a:xfrm>
              <a:off x="3029098" y="2026053"/>
              <a:ext cx="2315251" cy="426253"/>
            </a:xfrm>
            <a:prstGeom prst="rect">
              <a:avLst/>
            </a:prstGeom>
            <a:ln w="3175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5009" tIns="75009" rIns="75009" bIns="75009" anchor="ctr">
              <a:noAutofit/>
            </a:bodyPr>
            <a:lstStyle>
              <a:lvl1pPr defTabSz="457200">
                <a:lnSpc>
                  <a:spcPct val="117999"/>
                </a:lnSpc>
                <a:defRPr sz="3000">
                  <a:solidFill>
                    <a:srgbClr val="FFFFFF"/>
                  </a:solidFill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lvl1pPr>
            </a:lstStyle>
            <a:p>
              <a:r>
                <a:rPr lang="zh-CN" altLang="en-US" sz="1800" dirty="0" smtClean="0">
                  <a:solidFill>
                    <a:srgbClr val="2B68FF"/>
                  </a:solidFill>
                  <a:latin typeface="+mj-ea"/>
                  <a:ea typeface="+mj-ea"/>
                </a:rPr>
                <a:t>     标准化</a:t>
              </a:r>
              <a:endParaRPr sz="1800" dirty="0">
                <a:solidFill>
                  <a:srgbClr val="2B68FF"/>
                </a:solidFill>
                <a:latin typeface="+mj-ea"/>
                <a:ea typeface="+mj-ea"/>
              </a:endParaRPr>
            </a:p>
          </p:txBody>
        </p:sp>
        <p:sp>
          <p:nvSpPr>
            <p:cNvPr id="30" name="Shape 547"/>
            <p:cNvSpPr txBox="1">
              <a:spLocks/>
            </p:cNvSpPr>
            <p:nvPr/>
          </p:nvSpPr>
          <p:spPr>
            <a:xfrm>
              <a:off x="2999154" y="2435610"/>
              <a:ext cx="2558092" cy="1992201"/>
            </a:xfrm>
            <a:prstGeom prst="rect">
              <a:avLst/>
            </a:prstGeom>
          </p:spPr>
          <p:txBody>
            <a:bodyPr vert="horz" lIns="109706" tIns="54853" rIns="109706" bIns="54853" rtlCol="0" anchor="t">
              <a:normAutofit/>
            </a:bodyPr>
            <a:lstStyle>
              <a:lvl1pPr marL="342831" indent="-342831" algn="l" defTabSz="91421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802" indent="-285693" algn="l" defTabSz="914217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2772" indent="-228555" algn="l" defTabSz="91421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99880" indent="-228555" algn="l" defTabSz="914217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6990" indent="-228555" algn="l" defTabSz="914217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098" indent="-228555" algn="l" defTabSz="91421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207" indent="-228555" algn="l" defTabSz="91421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8315" indent="-228555" algn="l" defTabSz="91421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5425" indent="-228555" algn="l" defTabSz="91421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345604" indent="-172802">
                <a:lnSpc>
                  <a:spcPct val="120000"/>
                </a:lnSpc>
                <a:buFont typeface="Calibri" panose="020F0502020204030204" pitchFamily="34" charset="0"/>
                <a:buChar char="•"/>
              </a:pPr>
              <a:r>
                <a:rPr lang="en-US" altLang="zh-CN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SQL92</a:t>
              </a:r>
              <a:r>
                <a:rPr lang="zh-CN" altLang="en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高兼容</a:t>
              </a:r>
              <a:endParaRPr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marL="345604" indent="-172802">
                <a:lnSpc>
                  <a:spcPct val="120000"/>
                </a:lnSpc>
                <a:buFont typeface="Calibri" panose="020F0502020204030204" pitchFamily="34" charset="0"/>
                <a:buChar char="•"/>
              </a:pPr>
              <a:r>
                <a:rPr lang="zh-CN" altLang="en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全局自增</a:t>
              </a:r>
              <a:r>
                <a:rPr lang="en-US" altLang="zh-CN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ID</a:t>
              </a:r>
            </a:p>
            <a:p>
              <a:pPr marL="345604" indent="-172802">
                <a:lnSpc>
                  <a:spcPct val="120000"/>
                </a:lnSpc>
                <a:buFont typeface="Calibri" panose="020F0502020204030204" pitchFamily="34" charset="0"/>
                <a:buChar char="•"/>
              </a:pPr>
              <a:r>
                <a:rPr lang="zh-CN" altLang="en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支持</a:t>
              </a:r>
              <a:r>
                <a:rPr lang="en-US" altLang="zh-CN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explain</a:t>
              </a:r>
            </a:p>
            <a:p>
              <a:pPr marL="345604" indent="-172802">
                <a:lnSpc>
                  <a:spcPct val="120000"/>
                </a:lnSpc>
                <a:buFont typeface="Calibri" panose="020F0502020204030204" pitchFamily="34" charset="0"/>
                <a:buChar char="•"/>
              </a:pPr>
              <a:r>
                <a:rPr lang="zh-CN" altLang="en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数据导入导出</a:t>
              </a:r>
              <a:endParaRPr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marL="345604" indent="-172802">
                <a:lnSpc>
                  <a:spcPct val="120000"/>
                </a:lnSpc>
                <a:buFont typeface="Calibri" panose="020F0502020204030204" pitchFamily="34" charset="0"/>
                <a:buChar char="•"/>
              </a:pPr>
              <a:r>
                <a:rPr lang="zh-CN" altLang="en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兼容</a:t>
              </a:r>
              <a:r>
                <a:rPr lang="en-US" altLang="zh-CN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MySQL</a:t>
              </a:r>
              <a:r>
                <a:rPr lang="zh-CN" altLang="en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通信协议</a:t>
              </a:r>
              <a:endPara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8" name="组 7"/>
          <p:cNvGrpSpPr/>
          <p:nvPr/>
        </p:nvGrpSpPr>
        <p:grpSpPr>
          <a:xfrm>
            <a:off x="4885821" y="2707311"/>
            <a:ext cx="2454718" cy="2388569"/>
            <a:chOff x="5173473" y="1823313"/>
            <a:chExt cx="2454718" cy="2388569"/>
          </a:xfrm>
        </p:grpSpPr>
        <p:sp>
          <p:nvSpPr>
            <p:cNvPr id="52" name="Shape 524"/>
            <p:cNvSpPr/>
            <p:nvPr/>
          </p:nvSpPr>
          <p:spPr>
            <a:xfrm>
              <a:off x="5173473" y="1823313"/>
              <a:ext cx="2454718" cy="2388569"/>
            </a:xfrm>
            <a:prstGeom prst="roundRect">
              <a:avLst>
                <a:gd name="adj" fmla="val 9708"/>
              </a:avLst>
            </a:prstGeom>
            <a:solidFill>
              <a:schemeClr val="bg1">
                <a:lumMod val="75000"/>
                <a:alpha val="20000"/>
              </a:schemeClr>
            </a:solidFill>
            <a:ln w="25400" cmpd="sng">
              <a:noFill/>
              <a:miter lim="400000"/>
            </a:ln>
          </p:spPr>
          <p:txBody>
            <a:bodyPr lIns="75009" tIns="75009" rIns="75009" bIns="75009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sz="4526"/>
            </a:p>
          </p:txBody>
        </p:sp>
        <p:sp>
          <p:nvSpPr>
            <p:cNvPr id="53" name="Shape 524"/>
            <p:cNvSpPr/>
            <p:nvPr/>
          </p:nvSpPr>
          <p:spPr>
            <a:xfrm>
              <a:off x="5237645" y="1886293"/>
              <a:ext cx="2315251" cy="2234415"/>
            </a:xfrm>
            <a:prstGeom prst="roundRect">
              <a:avLst>
                <a:gd name="adj" fmla="val 6793"/>
              </a:avLst>
            </a:prstGeom>
            <a:solidFill>
              <a:srgbClr val="FFFFFF"/>
            </a:solidFill>
            <a:ln w="25400" cmpd="sng">
              <a:solidFill>
                <a:srgbClr val="2B68FF"/>
              </a:solidFill>
              <a:miter lim="400000"/>
            </a:ln>
          </p:spPr>
          <p:txBody>
            <a:bodyPr lIns="75009" tIns="75009" rIns="75009" bIns="75009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sz="4526"/>
            </a:p>
          </p:txBody>
        </p:sp>
        <p:sp>
          <p:nvSpPr>
            <p:cNvPr id="55" name="Shape 526"/>
            <p:cNvSpPr/>
            <p:nvPr/>
          </p:nvSpPr>
          <p:spPr>
            <a:xfrm>
              <a:off x="5237645" y="2002397"/>
              <a:ext cx="2315251" cy="426253"/>
            </a:xfrm>
            <a:prstGeom prst="rect">
              <a:avLst/>
            </a:prstGeom>
            <a:ln w="3175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5009" tIns="75009" rIns="75009" bIns="75009" anchor="ctr">
              <a:noAutofit/>
            </a:bodyPr>
            <a:lstStyle>
              <a:lvl1pPr defTabSz="457200">
                <a:lnSpc>
                  <a:spcPct val="117999"/>
                </a:lnSpc>
                <a:defRPr sz="3000">
                  <a:solidFill>
                    <a:srgbClr val="FFFFFF"/>
                  </a:solidFill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lvl1pPr>
            </a:lstStyle>
            <a:p>
              <a:r>
                <a:rPr lang="zh-CN" altLang="en-US" sz="1800" dirty="0" smtClean="0">
                  <a:solidFill>
                    <a:srgbClr val="2B68FF"/>
                  </a:solidFill>
                  <a:latin typeface="+mj-ea"/>
                  <a:ea typeface="+mj-ea"/>
                </a:rPr>
                <a:t>     分布式事物</a:t>
              </a:r>
              <a:endParaRPr sz="1800" dirty="0">
                <a:solidFill>
                  <a:srgbClr val="2B68FF"/>
                </a:solidFill>
                <a:latin typeface="+mj-ea"/>
                <a:ea typeface="+mj-ea"/>
              </a:endParaRPr>
            </a:p>
          </p:txBody>
        </p:sp>
        <p:sp>
          <p:nvSpPr>
            <p:cNvPr id="56" name="Shape 547"/>
            <p:cNvSpPr txBox="1">
              <a:spLocks/>
            </p:cNvSpPr>
            <p:nvPr/>
          </p:nvSpPr>
          <p:spPr>
            <a:xfrm>
              <a:off x="5207701" y="2411954"/>
              <a:ext cx="2420489" cy="1747095"/>
            </a:xfrm>
            <a:prstGeom prst="rect">
              <a:avLst/>
            </a:prstGeom>
          </p:spPr>
          <p:txBody>
            <a:bodyPr vert="horz" lIns="109706" tIns="54853" rIns="109706" bIns="54853" rtlCol="0" anchor="t">
              <a:normAutofit/>
            </a:bodyPr>
            <a:lstStyle>
              <a:lvl1pPr marL="342831" indent="-342831" algn="l" defTabSz="91421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802" indent="-285693" algn="l" defTabSz="914217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2772" indent="-228555" algn="l" defTabSz="91421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99880" indent="-228555" algn="l" defTabSz="914217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6990" indent="-228555" algn="l" defTabSz="914217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098" indent="-228555" algn="l" defTabSz="91421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207" indent="-228555" algn="l" defTabSz="91421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8315" indent="-228555" algn="l" defTabSz="91421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5425" indent="-228555" algn="l" defTabSz="91421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345604" indent="-172802">
                <a:lnSpc>
                  <a:spcPct val="130000"/>
                </a:lnSpc>
                <a:buFont typeface="Calibri" panose="020F0502020204030204" pitchFamily="34" charset="0"/>
                <a:buChar char="•"/>
              </a:pPr>
              <a:r>
                <a:rPr lang="zh-CN" altLang="en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实现</a:t>
              </a:r>
              <a:r>
                <a:rPr lang="en-US" altLang="zh-CN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2PC</a:t>
              </a:r>
              <a:r>
                <a:rPr lang="zh-CN" altLang="en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协议</a:t>
              </a:r>
              <a:endParaRPr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endParaRPr>
            </a:p>
            <a:p>
              <a:pPr marL="345604" indent="-172802">
                <a:lnSpc>
                  <a:spcPct val="130000"/>
                </a:lnSpc>
                <a:buFont typeface="Calibri" panose="020F0502020204030204" pitchFamily="34" charset="0"/>
                <a:buChar char="•"/>
              </a:pPr>
              <a:r>
                <a:rPr lang="zh-CN" altLang="en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数据高一致</a:t>
              </a:r>
              <a:endParaRPr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endParaRPr>
            </a:p>
            <a:p>
              <a:pPr marL="345604" indent="-172802">
                <a:lnSpc>
                  <a:spcPct val="130000"/>
                </a:lnSpc>
                <a:buFont typeface="Calibri" panose="020F0502020204030204" pitchFamily="34" charset="0"/>
                <a:buChar char="•"/>
              </a:pPr>
              <a:r>
                <a:rPr lang="zh-CN" altLang="en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用户透明</a:t>
              </a:r>
              <a:endParaRPr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endParaRPr>
            </a:p>
            <a:p>
              <a:pPr marL="345604" indent="-172802">
                <a:lnSpc>
                  <a:spcPct val="130000"/>
                </a:lnSpc>
                <a:buFont typeface="Calibri" panose="020F0502020204030204" pitchFamily="34" charset="0"/>
                <a:buChar char="•"/>
              </a:pPr>
              <a:r>
                <a:rPr lang="zh-CN" altLang="en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自动识别</a:t>
              </a:r>
              <a:endPara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4" name="组 3"/>
          <p:cNvGrpSpPr/>
          <p:nvPr/>
        </p:nvGrpSpPr>
        <p:grpSpPr>
          <a:xfrm>
            <a:off x="6930243" y="2707310"/>
            <a:ext cx="2454718" cy="2382852"/>
            <a:chOff x="7488724" y="1823314"/>
            <a:chExt cx="2454718" cy="2382850"/>
          </a:xfrm>
        </p:grpSpPr>
        <p:sp>
          <p:nvSpPr>
            <p:cNvPr id="32" name="Shape 524"/>
            <p:cNvSpPr/>
            <p:nvPr/>
          </p:nvSpPr>
          <p:spPr>
            <a:xfrm>
              <a:off x="7488724" y="1823314"/>
              <a:ext cx="2454718" cy="2382850"/>
            </a:xfrm>
            <a:prstGeom prst="roundRect">
              <a:avLst>
                <a:gd name="adj" fmla="val 9708"/>
              </a:avLst>
            </a:prstGeom>
            <a:solidFill>
              <a:schemeClr val="bg1">
                <a:lumMod val="75000"/>
                <a:alpha val="20000"/>
              </a:schemeClr>
            </a:solidFill>
            <a:ln w="25400" cmpd="sng">
              <a:noFill/>
              <a:miter lim="400000"/>
            </a:ln>
          </p:spPr>
          <p:txBody>
            <a:bodyPr lIns="75009" tIns="75009" rIns="75009" bIns="75009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sz="4526"/>
            </a:p>
          </p:txBody>
        </p:sp>
        <p:sp>
          <p:nvSpPr>
            <p:cNvPr id="33" name="Shape 524"/>
            <p:cNvSpPr/>
            <p:nvPr/>
          </p:nvSpPr>
          <p:spPr>
            <a:xfrm>
              <a:off x="7552896" y="1895261"/>
              <a:ext cx="2315251" cy="2234415"/>
            </a:xfrm>
            <a:prstGeom prst="roundRect">
              <a:avLst>
                <a:gd name="adj" fmla="val 6793"/>
              </a:avLst>
            </a:prstGeom>
            <a:solidFill>
              <a:srgbClr val="FFFFFF"/>
            </a:solidFill>
            <a:ln w="25400" cmpd="sng">
              <a:solidFill>
                <a:srgbClr val="2B68FF"/>
              </a:solidFill>
              <a:miter lim="400000"/>
            </a:ln>
          </p:spPr>
          <p:txBody>
            <a:bodyPr lIns="75009" tIns="75009" rIns="75009" bIns="75009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sz="4526"/>
            </a:p>
          </p:txBody>
        </p:sp>
        <p:sp>
          <p:nvSpPr>
            <p:cNvPr id="50" name="Shape 526"/>
            <p:cNvSpPr/>
            <p:nvPr/>
          </p:nvSpPr>
          <p:spPr>
            <a:xfrm>
              <a:off x="7552896" y="2011365"/>
              <a:ext cx="2315251" cy="426253"/>
            </a:xfrm>
            <a:prstGeom prst="rect">
              <a:avLst/>
            </a:prstGeom>
            <a:ln w="3175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5009" tIns="75009" rIns="75009" bIns="75009" anchor="ctr">
              <a:noAutofit/>
            </a:bodyPr>
            <a:lstStyle>
              <a:lvl1pPr defTabSz="457200">
                <a:lnSpc>
                  <a:spcPct val="117999"/>
                </a:lnSpc>
                <a:defRPr sz="3000">
                  <a:solidFill>
                    <a:srgbClr val="FFFFFF"/>
                  </a:solidFill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lvl1pPr>
            </a:lstStyle>
            <a:p>
              <a:r>
                <a:rPr lang="zh-CN" altLang="en-US" sz="1800" dirty="0" smtClean="0">
                  <a:solidFill>
                    <a:srgbClr val="2B68FF"/>
                  </a:solidFill>
                  <a:latin typeface="+mj-ea"/>
                  <a:ea typeface="+mj-ea"/>
                </a:rPr>
                <a:t>     </a:t>
              </a:r>
              <a:r>
                <a:rPr lang="en-US" altLang="zh-CN" sz="1800" dirty="0" smtClean="0">
                  <a:solidFill>
                    <a:srgbClr val="2B68FF"/>
                  </a:solidFill>
                  <a:latin typeface="+mj-ea"/>
                  <a:ea typeface="+mj-ea"/>
                </a:rPr>
                <a:t>Hint</a:t>
              </a:r>
              <a:r>
                <a:rPr lang="zh-CN" altLang="en-US" sz="1800" dirty="0" smtClean="0">
                  <a:solidFill>
                    <a:srgbClr val="2B68FF"/>
                  </a:solidFill>
                  <a:latin typeface="+mj-ea"/>
                  <a:ea typeface="+mj-ea"/>
                </a:rPr>
                <a:t>功能</a:t>
              </a:r>
              <a:endParaRPr sz="1800" dirty="0">
                <a:solidFill>
                  <a:srgbClr val="2B68FF"/>
                </a:solidFill>
                <a:latin typeface="+mj-ea"/>
                <a:ea typeface="+mj-ea"/>
              </a:endParaRPr>
            </a:p>
          </p:txBody>
        </p:sp>
        <p:sp>
          <p:nvSpPr>
            <p:cNvPr id="51" name="Shape 547"/>
            <p:cNvSpPr txBox="1">
              <a:spLocks/>
            </p:cNvSpPr>
            <p:nvPr/>
          </p:nvSpPr>
          <p:spPr>
            <a:xfrm>
              <a:off x="7522952" y="2420923"/>
              <a:ext cx="2420489" cy="1235924"/>
            </a:xfrm>
            <a:prstGeom prst="rect">
              <a:avLst/>
            </a:prstGeom>
          </p:spPr>
          <p:txBody>
            <a:bodyPr vert="horz" lIns="109706" tIns="54853" rIns="109706" bIns="54853" rtlCol="0" anchor="t">
              <a:normAutofit/>
            </a:bodyPr>
            <a:lstStyle>
              <a:lvl1pPr marL="342831" indent="-342831" algn="l" defTabSz="91421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802" indent="-285693" algn="l" defTabSz="914217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2772" indent="-228555" algn="l" defTabSz="91421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99880" indent="-228555" algn="l" defTabSz="914217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6990" indent="-228555" algn="l" defTabSz="914217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098" indent="-228555" algn="l" defTabSz="91421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207" indent="-228555" algn="l" defTabSz="91421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8315" indent="-228555" algn="l" defTabSz="91421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5425" indent="-228555" algn="l" defTabSz="91421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345604" indent="-172802">
                <a:lnSpc>
                  <a:spcPct val="120000"/>
                </a:lnSpc>
                <a:buFont typeface="Calibri" panose="020F0502020204030204" pitchFamily="34" charset="0"/>
                <a:buChar char="•"/>
              </a:pPr>
              <a:r>
                <a:rPr lang="zh-CN" altLang="en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读写分离</a:t>
              </a:r>
              <a:endParaRPr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endParaRPr>
            </a:p>
            <a:p>
              <a:pPr marL="345604" indent="-172802">
                <a:lnSpc>
                  <a:spcPct val="120000"/>
                </a:lnSpc>
                <a:buFont typeface="Calibri" panose="020F0502020204030204" pitchFamily="34" charset="0"/>
                <a:buChar char="•"/>
              </a:pPr>
              <a:r>
                <a:rPr lang="en-US" altLang="zh-CN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SQL</a:t>
              </a:r>
              <a:r>
                <a:rPr lang="zh-CN" altLang="en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路由</a:t>
              </a:r>
              <a:endPara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5" name="组 4"/>
          <p:cNvGrpSpPr/>
          <p:nvPr/>
        </p:nvGrpSpPr>
        <p:grpSpPr>
          <a:xfrm>
            <a:off x="8974664" y="2707310"/>
            <a:ext cx="2454718" cy="2382852"/>
            <a:chOff x="6499979" y="4408654"/>
            <a:chExt cx="2454718" cy="2391818"/>
          </a:xfrm>
        </p:grpSpPr>
        <p:sp>
          <p:nvSpPr>
            <p:cNvPr id="57" name="Shape 524"/>
            <p:cNvSpPr/>
            <p:nvPr/>
          </p:nvSpPr>
          <p:spPr>
            <a:xfrm>
              <a:off x="6499979" y="4408654"/>
              <a:ext cx="2454718" cy="2391818"/>
            </a:xfrm>
            <a:prstGeom prst="roundRect">
              <a:avLst>
                <a:gd name="adj" fmla="val 9708"/>
              </a:avLst>
            </a:prstGeom>
            <a:solidFill>
              <a:schemeClr val="bg1">
                <a:lumMod val="75000"/>
                <a:alpha val="20000"/>
              </a:schemeClr>
            </a:solidFill>
            <a:ln w="25400" cmpd="sng">
              <a:noFill/>
              <a:miter lim="400000"/>
            </a:ln>
          </p:spPr>
          <p:txBody>
            <a:bodyPr lIns="75009" tIns="75009" rIns="75009" bIns="75009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sz="4526"/>
            </a:p>
          </p:txBody>
        </p:sp>
        <p:sp>
          <p:nvSpPr>
            <p:cNvPr id="58" name="Shape 524"/>
            <p:cNvSpPr/>
            <p:nvPr/>
          </p:nvSpPr>
          <p:spPr>
            <a:xfrm>
              <a:off x="6564151" y="4480601"/>
              <a:ext cx="2315251" cy="2243383"/>
            </a:xfrm>
            <a:prstGeom prst="roundRect">
              <a:avLst>
                <a:gd name="adj" fmla="val 6793"/>
              </a:avLst>
            </a:prstGeom>
            <a:solidFill>
              <a:srgbClr val="FFFFFF"/>
            </a:solidFill>
            <a:ln w="25400" cmpd="sng">
              <a:solidFill>
                <a:srgbClr val="2B68FF"/>
              </a:solidFill>
              <a:miter lim="400000"/>
            </a:ln>
          </p:spPr>
          <p:txBody>
            <a:bodyPr lIns="75009" tIns="75009" rIns="75009" bIns="75009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sz="4526"/>
            </a:p>
          </p:txBody>
        </p:sp>
        <p:sp>
          <p:nvSpPr>
            <p:cNvPr id="59" name="Shape 526"/>
            <p:cNvSpPr/>
            <p:nvPr/>
          </p:nvSpPr>
          <p:spPr>
            <a:xfrm>
              <a:off x="6564151" y="4596705"/>
              <a:ext cx="2315251" cy="426253"/>
            </a:xfrm>
            <a:prstGeom prst="rect">
              <a:avLst/>
            </a:prstGeom>
            <a:ln w="3175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5009" tIns="75009" rIns="75009" bIns="75009" anchor="ctr">
              <a:noAutofit/>
            </a:bodyPr>
            <a:lstStyle>
              <a:lvl1pPr defTabSz="457200">
                <a:lnSpc>
                  <a:spcPct val="117999"/>
                </a:lnSpc>
                <a:defRPr sz="3000">
                  <a:solidFill>
                    <a:srgbClr val="FFFFFF"/>
                  </a:solidFill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lvl1pPr>
            </a:lstStyle>
            <a:p>
              <a:pPr algn="ctr"/>
              <a:r>
                <a:rPr lang="en-US" altLang="zh-CN" sz="1800" dirty="0" smtClean="0">
                  <a:solidFill>
                    <a:srgbClr val="2B68FF"/>
                  </a:solidFill>
                  <a:latin typeface="+mj-ea"/>
                  <a:ea typeface="+mj-ea"/>
                </a:rPr>
                <a:t>SQL</a:t>
              </a:r>
              <a:r>
                <a:rPr lang="zh-CN" altLang="en-US" sz="1800" dirty="0" smtClean="0">
                  <a:solidFill>
                    <a:srgbClr val="2B68FF"/>
                  </a:solidFill>
                  <a:latin typeface="+mj-ea"/>
                  <a:ea typeface="+mj-ea"/>
                </a:rPr>
                <a:t>统计</a:t>
              </a:r>
              <a:endParaRPr sz="1800" dirty="0">
                <a:solidFill>
                  <a:srgbClr val="2B68FF"/>
                </a:solidFill>
                <a:latin typeface="+mj-ea"/>
                <a:ea typeface="+mj-ea"/>
              </a:endParaRPr>
            </a:p>
          </p:txBody>
        </p:sp>
        <p:sp>
          <p:nvSpPr>
            <p:cNvPr id="60" name="Shape 547"/>
            <p:cNvSpPr txBox="1">
              <a:spLocks/>
            </p:cNvSpPr>
            <p:nvPr/>
          </p:nvSpPr>
          <p:spPr>
            <a:xfrm>
              <a:off x="6534207" y="5006263"/>
              <a:ext cx="2420489" cy="1562256"/>
            </a:xfrm>
            <a:prstGeom prst="rect">
              <a:avLst/>
            </a:prstGeom>
          </p:spPr>
          <p:txBody>
            <a:bodyPr vert="horz" lIns="109706" tIns="54853" rIns="109706" bIns="54853" rtlCol="0" anchor="t">
              <a:normAutofit/>
            </a:bodyPr>
            <a:lstStyle>
              <a:lvl1pPr marL="342831" indent="-342831" algn="l" defTabSz="91421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802" indent="-285693" algn="l" defTabSz="914217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2772" indent="-228555" algn="l" defTabSz="91421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99880" indent="-228555" algn="l" defTabSz="914217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6990" indent="-228555" algn="l" defTabSz="914217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098" indent="-228555" algn="l" defTabSz="91421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207" indent="-228555" algn="l" defTabSz="91421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8315" indent="-228555" algn="l" defTabSz="91421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5425" indent="-228555" algn="l" defTabSz="91421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345604" indent="-172802">
                <a:lnSpc>
                  <a:spcPct val="120000"/>
                </a:lnSpc>
                <a:buFont typeface="Calibri" panose="020F0502020204030204" pitchFamily="34" charset="0"/>
                <a:buChar char="•"/>
              </a:pPr>
              <a:r>
                <a:rPr lang="en-US" altLang="zh-CN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SQL</a:t>
              </a:r>
              <a:r>
                <a:rPr lang="zh-CN" altLang="en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模式统计</a:t>
              </a:r>
              <a:endParaRPr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endParaRPr>
            </a:p>
            <a:p>
              <a:pPr marL="345604" indent="-172802">
                <a:lnSpc>
                  <a:spcPct val="120000"/>
                </a:lnSpc>
                <a:buFont typeface="Calibri" panose="020F0502020204030204" pitchFamily="34" charset="0"/>
                <a:buChar char="•"/>
              </a:pPr>
              <a:r>
                <a:rPr lang="en-US" altLang="zh-CN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SQL</a:t>
              </a:r>
              <a:r>
                <a:rPr lang="zh-CN" altLang="en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频度统计</a:t>
              </a:r>
              <a:endParaRPr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endParaRPr>
            </a:p>
            <a:p>
              <a:pPr marL="345604" indent="-172802">
                <a:lnSpc>
                  <a:spcPct val="120000"/>
                </a:lnSpc>
                <a:buFont typeface="Calibri" panose="020F0502020204030204" pitchFamily="34" charset="0"/>
                <a:buChar char="•"/>
              </a:pPr>
              <a:r>
                <a:rPr lang="zh-CN" altLang="en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慢</a:t>
              </a:r>
              <a:r>
                <a:rPr lang="en-US" altLang="zh-CN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SQL</a:t>
              </a:r>
              <a:r>
                <a:rPr lang="zh-CN" altLang="en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统计</a:t>
              </a:r>
              <a:endParaRPr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endParaRPr>
            </a:p>
            <a:p>
              <a:pPr marL="345604" indent="-172802">
                <a:lnSpc>
                  <a:spcPct val="120000"/>
                </a:lnSpc>
                <a:buFont typeface="Calibri" panose="020F0502020204030204" pitchFamily="34" charset="0"/>
                <a:buChar char="•"/>
              </a:pPr>
              <a:r>
                <a:rPr lang="zh-CN" altLang="en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多维度</a:t>
              </a:r>
              <a:r>
                <a:rPr lang="en-US" altLang="zh-CN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QPS</a:t>
              </a:r>
              <a:r>
                <a:rPr lang="zh-CN" altLang="en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统计</a:t>
              </a:r>
              <a:endPara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endParaRPr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1026435" y="1676130"/>
            <a:ext cx="70240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关键字：标准化，</a:t>
            </a:r>
            <a:r>
              <a:rPr kumimoji="1"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MySQL-like</a:t>
            </a:r>
            <a:r>
              <a:rPr kumimoji="1"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，数据高一致，</a:t>
            </a:r>
            <a:r>
              <a:rPr kumimoji="1"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SQL</a:t>
            </a:r>
            <a:r>
              <a:rPr kumimoji="1"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统计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1101" y="474136"/>
            <a:ext cx="1571624" cy="606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852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800" b="0" smtClean="0"/>
              <a:t>DDB</a:t>
            </a:r>
            <a:r>
              <a:rPr lang="zh-CN" altLang="en-US" sz="2800" b="0" dirty="0" smtClean="0"/>
              <a:t>数据分布</a:t>
            </a:r>
            <a:endParaRPr kumimoji="1" lang="zh-CN" altLang="en-US" sz="2800" b="0" dirty="0"/>
          </a:p>
        </p:txBody>
      </p:sp>
      <p:sp>
        <p:nvSpPr>
          <p:cNvPr id="35" name="内容占位符 2"/>
          <p:cNvSpPr>
            <a:spLocks noGrp="1"/>
          </p:cNvSpPr>
          <p:nvPr>
            <p:ph idx="1"/>
          </p:nvPr>
        </p:nvSpPr>
        <p:spPr>
          <a:xfrm>
            <a:off x="1080000" y="1713998"/>
            <a:ext cx="3715613" cy="1878105"/>
          </a:xfrm>
        </p:spPr>
        <p:txBody>
          <a:bodyPr>
            <a:normAutofit/>
          </a:bodyPr>
          <a:lstStyle/>
          <a:p>
            <a:pPr marL="172768" lvl="1" indent="-215960"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rgbClr val="2B68FF"/>
                </a:solidFill>
                <a:latin typeface="+mj-ea"/>
                <a:ea typeface="+mj-ea"/>
              </a:rPr>
              <a:t>两级映射</a:t>
            </a:r>
            <a:endParaRPr lang="en-US" altLang="zh-CN" dirty="0" smtClean="0">
              <a:solidFill>
                <a:srgbClr val="2B68FF"/>
              </a:solidFill>
              <a:latin typeface="+mj-ea"/>
              <a:ea typeface="+mj-ea"/>
            </a:endParaRPr>
          </a:p>
          <a:p>
            <a:pPr marL="431919" lvl="2" indent="-215960">
              <a:spcBef>
                <a:spcPts val="720"/>
              </a:spcBef>
              <a:buFont typeface="Calibri" panose="020F0502020204030204" pitchFamily="34" charset="0"/>
              <a:buChar char="-"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第一级：哈希函数</a:t>
            </a:r>
          </a:p>
          <a:p>
            <a:pPr marL="431919" lvl="2" indent="-215960">
              <a:spcBef>
                <a:spcPts val="720"/>
              </a:spcBef>
              <a:buFont typeface="Calibri" panose="020F0502020204030204" pitchFamily="34" charset="0"/>
              <a:buChar char="-"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第二级：均衡策略</a:t>
            </a:r>
          </a:p>
          <a:p>
            <a:pPr marL="431919" lvl="2" indent="-215960">
              <a:spcBef>
                <a:spcPts val="720"/>
              </a:spcBef>
              <a:buFont typeface="Calibri" panose="020F0502020204030204" pitchFamily="34" charset="0"/>
              <a:buChar char="-"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均衡性 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+ 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单调性</a:t>
            </a:r>
            <a:endParaRPr lang="en-US" altLang="zh-CN" sz="8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080000" y="3838241"/>
            <a:ext cx="2273491" cy="13798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2768" lvl="1" indent="-21596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2B68FF"/>
                </a:solidFill>
                <a:latin typeface="+mj-ea"/>
                <a:ea typeface="+mj-ea"/>
              </a:rPr>
              <a:t>自定义哈希函数</a:t>
            </a:r>
          </a:p>
          <a:p>
            <a:pPr marL="431919" lvl="2" indent="-215960">
              <a:lnSpc>
                <a:spcPct val="150000"/>
              </a:lnSpc>
              <a:spcBef>
                <a:spcPts val="720"/>
              </a:spcBef>
              <a:buFont typeface="Calibri" panose="020F0502020204030204" pitchFamily="34" charset="0"/>
              <a:buChar char="-"/>
            </a:pPr>
            <a:r>
              <a:rPr lang="en-US" altLang="zh-CN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range</a:t>
            </a:r>
            <a:r>
              <a:rPr lang="zh-CN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分区</a:t>
            </a:r>
          </a:p>
          <a:p>
            <a:pPr marL="431919" lvl="2" indent="-215960">
              <a:lnSpc>
                <a:spcPct val="150000"/>
              </a:lnSpc>
              <a:spcBef>
                <a:spcPts val="720"/>
              </a:spcBef>
              <a:buFont typeface="Calibri" panose="020F0502020204030204" pitchFamily="34" charset="0"/>
              <a:buChar char="-"/>
            </a:pPr>
            <a:r>
              <a:rPr lang="en-US" altLang="zh-CN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list</a:t>
            </a:r>
            <a:r>
              <a:rPr lang="zh-CN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分区</a:t>
            </a: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1150" y="1997674"/>
            <a:ext cx="8094450" cy="2629594"/>
          </a:xfrm>
          <a:prstGeom prst="rect">
            <a:avLst/>
          </a:prstGeom>
        </p:spPr>
      </p:pic>
      <p:pic>
        <p:nvPicPr>
          <p:cNvPr id="36" name="图片 3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41101" y="474136"/>
            <a:ext cx="1571624" cy="606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00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68926" y="1449885"/>
            <a:ext cx="3715613" cy="4839564"/>
          </a:xfrm>
        </p:spPr>
        <p:txBody>
          <a:bodyPr>
            <a:normAutofit/>
          </a:bodyPr>
          <a:lstStyle/>
          <a:p>
            <a:pPr marL="172768" lvl="1" indent="-21596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2B68FF"/>
                </a:solidFill>
              </a:rPr>
              <a:t>SQL</a:t>
            </a:r>
            <a:r>
              <a:rPr lang="zh-CN" altLang="en-US" dirty="0">
                <a:solidFill>
                  <a:srgbClr val="2B68FF"/>
                </a:solidFill>
              </a:rPr>
              <a:t>兼容性</a:t>
            </a:r>
            <a:r>
              <a:rPr lang="en-US" altLang="zh-CN" dirty="0">
                <a:solidFill>
                  <a:srgbClr val="2B68FF"/>
                </a:solidFill>
              </a:rPr>
              <a:t>90%</a:t>
            </a:r>
          </a:p>
          <a:p>
            <a:pPr marL="431919" lvl="2" indent="-215960">
              <a:lnSpc>
                <a:spcPct val="160000"/>
              </a:lnSpc>
              <a:spcBef>
                <a:spcPts val="720"/>
              </a:spcBef>
              <a:buFont typeface="Calibri" panose="020F0502020204030204" pitchFamily="34" charset="0"/>
              <a:buChar char="-"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支持所有简单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SQL</a:t>
            </a:r>
          </a:p>
          <a:p>
            <a:pPr marL="431919" lvl="2" indent="-215960">
              <a:lnSpc>
                <a:spcPct val="160000"/>
              </a:lnSpc>
              <a:spcBef>
                <a:spcPts val="720"/>
              </a:spcBef>
              <a:buFont typeface="Calibri" panose="020F0502020204030204" pitchFamily="34" charset="0"/>
              <a:buChar char="-"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支持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order by, group by, limit</a:t>
            </a:r>
          </a:p>
          <a:p>
            <a:pPr marL="431919" lvl="2" indent="-215960">
              <a:lnSpc>
                <a:spcPct val="160000"/>
              </a:lnSpc>
              <a:spcBef>
                <a:spcPts val="720"/>
              </a:spcBef>
              <a:buFont typeface="Calibri" panose="020F0502020204030204" pitchFamily="34" charset="0"/>
              <a:buChar char="-"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支持标量函数和大部分聚合函数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31919" lvl="2" indent="-215960">
              <a:lnSpc>
                <a:spcPct val="160000"/>
              </a:lnSpc>
              <a:spcBef>
                <a:spcPts val="720"/>
              </a:spcBef>
              <a:buFont typeface="Calibri" panose="020F0502020204030204" pitchFamily="34" charset="0"/>
              <a:buChar char="-"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支持部分特殊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MySQL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语法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31919" lvl="2" indent="-215960">
              <a:lnSpc>
                <a:spcPct val="160000"/>
              </a:lnSpc>
              <a:spcBef>
                <a:spcPts val="720"/>
              </a:spcBef>
              <a:buFont typeface="Calibri" panose="020F0502020204030204" pitchFamily="34" charset="0"/>
              <a:buChar char="-"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支持跨库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join. </a:t>
            </a:r>
            <a:r>
              <a:rPr lang="en-US" altLang="zh-CN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etc</a:t>
            </a:r>
            <a:endParaRPr lang="en-US" altLang="zh-CN" sz="14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31919" lvl="2" indent="-215960">
              <a:lnSpc>
                <a:spcPct val="160000"/>
              </a:lnSpc>
              <a:spcBef>
                <a:spcPts val="720"/>
              </a:spcBef>
              <a:buFont typeface="Calibri" panose="020F0502020204030204" pitchFamily="34" charset="0"/>
              <a:buChar char="-"/>
            </a:pPr>
            <a:endParaRPr lang="en-US" altLang="zh-CN" sz="800" dirty="0"/>
          </a:p>
          <a:p>
            <a:pPr marL="172768" lvl="1" indent="-21596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2B68FF"/>
                </a:solidFill>
              </a:rPr>
              <a:t>兼容</a:t>
            </a:r>
            <a:r>
              <a:rPr lang="en-US" altLang="zh-CN" dirty="0">
                <a:solidFill>
                  <a:srgbClr val="2B68FF"/>
                </a:solidFill>
              </a:rPr>
              <a:t>MySQL</a:t>
            </a:r>
            <a:r>
              <a:rPr lang="zh-CN" altLang="en-US" dirty="0">
                <a:solidFill>
                  <a:srgbClr val="2B68FF"/>
                </a:solidFill>
              </a:rPr>
              <a:t>通信协议</a:t>
            </a:r>
            <a:endParaRPr lang="en-US" altLang="zh-CN" dirty="0">
              <a:solidFill>
                <a:srgbClr val="2B68FF"/>
              </a:solidFill>
            </a:endParaRPr>
          </a:p>
          <a:p>
            <a:pPr marL="431919" lvl="2" indent="-215960">
              <a:spcBef>
                <a:spcPts val="720"/>
              </a:spcBef>
              <a:buFont typeface="Calibri" panose="020F0502020204030204" pitchFamily="34" charset="0"/>
              <a:buChar char="-"/>
            </a:pPr>
            <a:r>
              <a:rPr lang="zh-CN" altLang="en-US" sz="15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支持任何语言</a:t>
            </a:r>
            <a:r>
              <a:rPr lang="en-US" altLang="zh-CN" sz="15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MySQL</a:t>
            </a:r>
            <a:r>
              <a:rPr lang="zh-CN" altLang="en-US" sz="15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客户端</a:t>
            </a:r>
            <a:endParaRPr lang="en-US" altLang="zh-CN" sz="15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31919" lvl="2" indent="-215960">
              <a:spcBef>
                <a:spcPts val="720"/>
              </a:spcBef>
              <a:buFont typeface="Calibri" panose="020F0502020204030204" pitchFamily="34" charset="0"/>
              <a:buChar char="-"/>
            </a:pPr>
            <a:r>
              <a:rPr lang="zh-CN" altLang="en-US" sz="15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应用可使用任意</a:t>
            </a:r>
            <a:r>
              <a:rPr lang="en-US" altLang="zh-CN" sz="15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ORM</a:t>
            </a:r>
            <a:r>
              <a:rPr lang="zh-CN" altLang="en-US" sz="15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框架</a:t>
            </a:r>
            <a:endParaRPr lang="en-US" altLang="zh-CN" sz="15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7267" y="1614399"/>
            <a:ext cx="6306900" cy="42553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1080000" y="237600"/>
            <a:ext cx="10515600" cy="1080000"/>
          </a:xfrm>
        </p:spPr>
        <p:txBody>
          <a:bodyPr>
            <a:normAutofit/>
          </a:bodyPr>
          <a:lstStyle/>
          <a:p>
            <a:r>
              <a:rPr lang="en-US" altLang="zh-CN" sz="2800" b="0" dirty="0"/>
              <a:t>DDB</a:t>
            </a:r>
            <a:r>
              <a:rPr lang="zh-CN" altLang="en-US" sz="2800" b="0" dirty="0"/>
              <a:t>标准化</a:t>
            </a:r>
            <a:r>
              <a:rPr lang="en-US" altLang="zh-CN" sz="2800" b="0" dirty="0"/>
              <a:t>——MySQL-like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1101" y="474136"/>
            <a:ext cx="1571624" cy="606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122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内容占位符 3"/>
          <p:cNvPicPr>
            <a:picLocks noGrp="1"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71"/>
          <a:stretch/>
        </p:blipFill>
        <p:spPr>
          <a:xfrm>
            <a:off x="1679944" y="1268342"/>
            <a:ext cx="8593310" cy="139291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67"/>
          <a:stretch/>
        </p:blipFill>
        <p:spPr>
          <a:xfrm>
            <a:off x="1604215" y="2930459"/>
            <a:ext cx="4350018" cy="319389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400" y="2930459"/>
            <a:ext cx="4081854" cy="319389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800" b="0" dirty="0"/>
              <a:t>DDB</a:t>
            </a:r>
            <a:r>
              <a:rPr lang="zh-CN" altLang="en-US" sz="2800" b="0" dirty="0"/>
              <a:t>标准化</a:t>
            </a:r>
            <a:r>
              <a:rPr lang="en-US" altLang="zh-CN" sz="2800" b="0" dirty="0"/>
              <a:t>——</a:t>
            </a:r>
            <a:r>
              <a:rPr lang="zh-CN" altLang="en-US" sz="2800" b="0" dirty="0"/>
              <a:t>兼容</a:t>
            </a:r>
            <a:r>
              <a:rPr lang="en-US" altLang="zh-CN" sz="2800" b="0" dirty="0" err="1"/>
              <a:t>Navicat</a:t>
            </a:r>
            <a:r>
              <a:rPr lang="zh-CN" altLang="en-US" sz="2800" b="0" dirty="0"/>
              <a:t>等工具</a:t>
            </a:r>
            <a:endParaRPr kumimoji="1" lang="zh-CN" altLang="en-US" sz="2800" b="0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41101" y="474136"/>
            <a:ext cx="1571624" cy="606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44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800" b="0" dirty="0"/>
              <a:t>SQL</a:t>
            </a:r>
            <a:r>
              <a:rPr lang="zh-CN" altLang="en-US" sz="2800" b="0" dirty="0"/>
              <a:t>统计</a:t>
            </a:r>
            <a:r>
              <a:rPr lang="en-US" altLang="zh-CN" sz="2800" b="0" dirty="0"/>
              <a:t>——</a:t>
            </a:r>
            <a:r>
              <a:rPr lang="zh-CN" altLang="en-US" sz="2800" b="0" dirty="0"/>
              <a:t>模式统计</a:t>
            </a:r>
            <a:endParaRPr kumimoji="1" lang="zh-CN" altLang="en-US" sz="2800" b="0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17" y="1733542"/>
            <a:ext cx="11887995" cy="39012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1101" y="474136"/>
            <a:ext cx="1571624" cy="606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277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 10"/>
          <p:cNvGrpSpPr/>
          <p:nvPr/>
        </p:nvGrpSpPr>
        <p:grpSpPr>
          <a:xfrm>
            <a:off x="2066182" y="2111276"/>
            <a:ext cx="2454718" cy="2076306"/>
            <a:chOff x="1015828" y="1823314"/>
            <a:chExt cx="2454718" cy="2382850"/>
          </a:xfrm>
        </p:grpSpPr>
        <p:sp>
          <p:nvSpPr>
            <p:cNvPr id="26" name="Shape 524"/>
            <p:cNvSpPr/>
            <p:nvPr/>
          </p:nvSpPr>
          <p:spPr>
            <a:xfrm>
              <a:off x="1015828" y="1823314"/>
              <a:ext cx="2454718" cy="2382850"/>
            </a:xfrm>
            <a:prstGeom prst="roundRect">
              <a:avLst>
                <a:gd name="adj" fmla="val 9708"/>
              </a:avLst>
            </a:prstGeom>
            <a:solidFill>
              <a:schemeClr val="bg1">
                <a:lumMod val="75000"/>
                <a:alpha val="20000"/>
              </a:schemeClr>
            </a:solidFill>
            <a:ln w="25400" cmpd="sng">
              <a:noFill/>
              <a:miter lim="400000"/>
            </a:ln>
          </p:spPr>
          <p:txBody>
            <a:bodyPr lIns="75009" tIns="75009" rIns="75009" bIns="75009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sz="4526"/>
            </a:p>
          </p:txBody>
        </p:sp>
        <p:sp>
          <p:nvSpPr>
            <p:cNvPr id="6" name="Shape 524"/>
            <p:cNvSpPr/>
            <p:nvPr/>
          </p:nvSpPr>
          <p:spPr>
            <a:xfrm>
              <a:off x="1080000" y="1895261"/>
              <a:ext cx="2315251" cy="2234415"/>
            </a:xfrm>
            <a:prstGeom prst="roundRect">
              <a:avLst>
                <a:gd name="adj" fmla="val 6793"/>
              </a:avLst>
            </a:prstGeom>
            <a:solidFill>
              <a:srgbClr val="FFFFFF"/>
            </a:solidFill>
            <a:ln w="25400" cmpd="sng">
              <a:solidFill>
                <a:srgbClr val="2B68FF"/>
              </a:solidFill>
              <a:miter lim="400000"/>
            </a:ln>
          </p:spPr>
          <p:txBody>
            <a:bodyPr lIns="75009" tIns="75009" rIns="75009" bIns="75009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sz="4526"/>
            </a:p>
          </p:txBody>
        </p:sp>
        <p:sp>
          <p:nvSpPr>
            <p:cNvPr id="10" name="Shape 526"/>
            <p:cNvSpPr/>
            <p:nvPr/>
          </p:nvSpPr>
          <p:spPr>
            <a:xfrm>
              <a:off x="1080000" y="2011365"/>
              <a:ext cx="2315251" cy="426253"/>
            </a:xfrm>
            <a:prstGeom prst="rect">
              <a:avLst/>
            </a:prstGeom>
            <a:ln w="3175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5009" tIns="75009" rIns="75009" bIns="75009" anchor="ctr">
              <a:noAutofit/>
            </a:bodyPr>
            <a:lstStyle>
              <a:lvl1pPr defTabSz="457200">
                <a:lnSpc>
                  <a:spcPct val="117999"/>
                </a:lnSpc>
                <a:defRPr sz="3000">
                  <a:solidFill>
                    <a:srgbClr val="FFFFFF"/>
                  </a:solidFill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lvl1pPr>
            </a:lstStyle>
            <a:p>
              <a:r>
                <a:rPr lang="zh-CN" altLang="en-US" sz="1800" dirty="0" smtClean="0">
                  <a:solidFill>
                    <a:srgbClr val="2B68FF"/>
                  </a:solidFill>
                  <a:latin typeface="+mj-ea"/>
                  <a:ea typeface="+mj-ea"/>
                </a:rPr>
                <a:t>     集群</a:t>
              </a:r>
              <a:r>
                <a:rPr lang="zh-CN" altLang="en-US" sz="1800" dirty="0">
                  <a:solidFill>
                    <a:srgbClr val="2B68FF"/>
                  </a:solidFill>
                  <a:latin typeface="+mj-ea"/>
                  <a:ea typeface="+mj-ea"/>
                </a:rPr>
                <a:t>管理</a:t>
              </a:r>
            </a:p>
          </p:txBody>
        </p:sp>
        <p:sp>
          <p:nvSpPr>
            <p:cNvPr id="31" name="Shape 547"/>
            <p:cNvSpPr txBox="1">
              <a:spLocks/>
            </p:cNvSpPr>
            <p:nvPr/>
          </p:nvSpPr>
          <p:spPr>
            <a:xfrm>
              <a:off x="1050056" y="2420923"/>
              <a:ext cx="2420489" cy="1235924"/>
            </a:xfrm>
            <a:prstGeom prst="rect">
              <a:avLst/>
            </a:prstGeom>
          </p:spPr>
          <p:txBody>
            <a:bodyPr vert="horz" lIns="109706" tIns="54853" rIns="109706" bIns="54853" rtlCol="0" anchor="t">
              <a:normAutofit/>
            </a:bodyPr>
            <a:lstStyle>
              <a:lvl1pPr marL="342831" indent="-342831" algn="l" defTabSz="91421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802" indent="-285693" algn="l" defTabSz="914217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2772" indent="-228555" algn="l" defTabSz="91421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99880" indent="-228555" algn="l" defTabSz="914217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6990" indent="-228555" algn="l" defTabSz="914217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098" indent="-228555" algn="l" defTabSz="91421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207" indent="-228555" algn="l" defTabSz="91421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8315" indent="-228555" algn="l" defTabSz="91421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5425" indent="-228555" algn="l" defTabSz="91421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345604" indent="-172802">
                <a:lnSpc>
                  <a:spcPct val="120000"/>
                </a:lnSpc>
                <a:buFont typeface="Calibri" panose="020F0502020204030204" pitchFamily="34" charset="0"/>
                <a:buChar char="•"/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配置管理</a:t>
              </a:r>
            </a:p>
            <a:p>
              <a:pPr marL="345604" indent="-172802">
                <a:lnSpc>
                  <a:spcPct val="120000"/>
                </a:lnSpc>
                <a:buFont typeface="Calibri" panose="020F0502020204030204" pitchFamily="34" charset="0"/>
                <a:buChar char="•"/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连接池管理</a:t>
              </a:r>
            </a:p>
            <a:p>
              <a:pPr marL="345604" indent="-172802">
                <a:lnSpc>
                  <a:spcPct val="120000"/>
                </a:lnSpc>
                <a:buFont typeface="Calibri" panose="020F0502020204030204" pitchFamily="34" charset="0"/>
                <a:buChar char="•"/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元数据管理和同步</a:t>
              </a: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800" b="0" dirty="0"/>
              <a:t>DDB</a:t>
            </a:r>
            <a:r>
              <a:rPr lang="zh-CN" altLang="en-US" sz="2800" b="0" dirty="0"/>
              <a:t>功能特性</a:t>
            </a:r>
            <a:r>
              <a:rPr lang="en-US" altLang="zh-CN" sz="2800" b="0" dirty="0"/>
              <a:t>——</a:t>
            </a:r>
            <a:r>
              <a:rPr lang="zh-CN" altLang="en-US" sz="2800" b="0" dirty="0"/>
              <a:t>数据信道</a:t>
            </a:r>
            <a:endParaRPr kumimoji="1" lang="zh-CN" altLang="en-US" sz="2800" b="0" dirty="0"/>
          </a:p>
        </p:txBody>
      </p:sp>
      <p:grpSp>
        <p:nvGrpSpPr>
          <p:cNvPr id="9" name="组 8"/>
          <p:cNvGrpSpPr/>
          <p:nvPr/>
        </p:nvGrpSpPr>
        <p:grpSpPr>
          <a:xfrm>
            <a:off x="4977580" y="2090334"/>
            <a:ext cx="2592320" cy="2297395"/>
            <a:chOff x="2964926" y="1823315"/>
            <a:chExt cx="2592320" cy="2604496"/>
          </a:xfrm>
        </p:grpSpPr>
        <p:sp>
          <p:nvSpPr>
            <p:cNvPr id="27" name="Shape 524"/>
            <p:cNvSpPr/>
            <p:nvPr/>
          </p:nvSpPr>
          <p:spPr>
            <a:xfrm>
              <a:off x="2964926" y="1823315"/>
              <a:ext cx="2454718" cy="2382849"/>
            </a:xfrm>
            <a:prstGeom prst="roundRect">
              <a:avLst>
                <a:gd name="adj" fmla="val 9708"/>
              </a:avLst>
            </a:prstGeom>
            <a:solidFill>
              <a:schemeClr val="bg1">
                <a:lumMod val="75000"/>
                <a:alpha val="20000"/>
              </a:schemeClr>
            </a:solidFill>
            <a:ln w="25400" cmpd="sng">
              <a:noFill/>
              <a:miter lim="400000"/>
            </a:ln>
          </p:spPr>
          <p:txBody>
            <a:bodyPr lIns="75009" tIns="75009" rIns="75009" bIns="75009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sz="4526"/>
            </a:p>
          </p:txBody>
        </p:sp>
        <p:sp>
          <p:nvSpPr>
            <p:cNvPr id="28" name="Shape 524"/>
            <p:cNvSpPr/>
            <p:nvPr/>
          </p:nvSpPr>
          <p:spPr>
            <a:xfrm>
              <a:off x="3018465" y="1895259"/>
              <a:ext cx="2315251" cy="2240135"/>
            </a:xfrm>
            <a:prstGeom prst="roundRect">
              <a:avLst>
                <a:gd name="adj" fmla="val 6793"/>
              </a:avLst>
            </a:prstGeom>
            <a:solidFill>
              <a:srgbClr val="FFFFFF"/>
            </a:solidFill>
            <a:ln w="25400" cmpd="sng">
              <a:solidFill>
                <a:srgbClr val="2B68FF"/>
              </a:solidFill>
              <a:miter lim="400000"/>
            </a:ln>
          </p:spPr>
          <p:txBody>
            <a:bodyPr lIns="75009" tIns="75009" rIns="75009" bIns="75009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sz="4526"/>
            </a:p>
          </p:txBody>
        </p:sp>
        <p:sp>
          <p:nvSpPr>
            <p:cNvPr id="29" name="Shape 526"/>
            <p:cNvSpPr/>
            <p:nvPr/>
          </p:nvSpPr>
          <p:spPr>
            <a:xfrm>
              <a:off x="3029098" y="2026053"/>
              <a:ext cx="2315251" cy="426253"/>
            </a:xfrm>
            <a:prstGeom prst="rect">
              <a:avLst/>
            </a:prstGeom>
            <a:ln w="3175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5009" tIns="75009" rIns="75009" bIns="75009" anchor="ctr">
              <a:noAutofit/>
            </a:bodyPr>
            <a:lstStyle>
              <a:lvl1pPr defTabSz="457200">
                <a:lnSpc>
                  <a:spcPct val="117999"/>
                </a:lnSpc>
                <a:defRPr sz="3000">
                  <a:solidFill>
                    <a:srgbClr val="FFFFFF"/>
                  </a:solidFill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lvl1pPr>
            </a:lstStyle>
            <a:p>
              <a:r>
                <a:rPr lang="zh-CN" altLang="en-US" sz="1800" dirty="0" smtClean="0">
                  <a:solidFill>
                    <a:srgbClr val="2B68FF"/>
                  </a:solidFill>
                  <a:latin typeface="+mj-ea"/>
                  <a:ea typeface="+mj-ea"/>
                </a:rPr>
                <a:t>     表</a:t>
              </a:r>
              <a:r>
                <a:rPr lang="en-US" altLang="zh-CN" sz="1800" dirty="0" smtClean="0">
                  <a:solidFill>
                    <a:srgbClr val="2B68FF"/>
                  </a:solidFill>
                  <a:latin typeface="+mj-ea"/>
                  <a:ea typeface="+mj-ea"/>
                </a:rPr>
                <a:t>/</a:t>
              </a:r>
              <a:r>
                <a:rPr lang="zh-CN" altLang="en-US" sz="1800" dirty="0">
                  <a:solidFill>
                    <a:srgbClr val="2B68FF"/>
                  </a:solidFill>
                  <a:latin typeface="+mj-ea"/>
                  <a:ea typeface="+mj-ea"/>
                </a:rPr>
                <a:t>策略管理</a:t>
              </a:r>
            </a:p>
          </p:txBody>
        </p:sp>
        <p:sp>
          <p:nvSpPr>
            <p:cNvPr id="30" name="Shape 547"/>
            <p:cNvSpPr txBox="1">
              <a:spLocks/>
            </p:cNvSpPr>
            <p:nvPr/>
          </p:nvSpPr>
          <p:spPr>
            <a:xfrm>
              <a:off x="2999154" y="2435610"/>
              <a:ext cx="2558092" cy="1992201"/>
            </a:xfrm>
            <a:prstGeom prst="rect">
              <a:avLst/>
            </a:prstGeom>
          </p:spPr>
          <p:txBody>
            <a:bodyPr vert="horz" lIns="109706" tIns="54853" rIns="109706" bIns="54853" rtlCol="0" anchor="t">
              <a:normAutofit/>
            </a:bodyPr>
            <a:lstStyle>
              <a:lvl1pPr marL="342831" indent="-342831" algn="l" defTabSz="91421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802" indent="-285693" algn="l" defTabSz="914217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2772" indent="-228555" algn="l" defTabSz="91421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99880" indent="-228555" algn="l" defTabSz="914217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6990" indent="-228555" algn="l" defTabSz="914217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098" indent="-228555" algn="l" defTabSz="91421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207" indent="-228555" algn="l" defTabSz="91421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8315" indent="-228555" algn="l" defTabSz="91421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5425" indent="-228555" algn="l" defTabSz="91421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345604" indent="-172802">
                <a:lnSpc>
                  <a:spcPct val="120000"/>
                </a:lnSpc>
                <a:buFont typeface="Calibri" panose="020F0502020204030204" pitchFamily="34" charset="0"/>
                <a:buChar char="•"/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创建</a:t>
              </a:r>
              <a:r>
                <a:rPr lang="en-US" altLang="zh-CN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/</a:t>
              </a: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删除</a:t>
              </a:r>
              <a:r>
                <a:rPr lang="en-US" altLang="zh-CN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/</a:t>
              </a: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更新</a:t>
              </a:r>
            </a:p>
            <a:p>
              <a:pPr marL="345604" indent="-172802">
                <a:lnSpc>
                  <a:spcPct val="120000"/>
                </a:lnSpc>
                <a:buFont typeface="Calibri" panose="020F0502020204030204" pitchFamily="34" charset="0"/>
                <a:buChar char="•"/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在线修改表结构</a:t>
              </a:r>
            </a:p>
            <a:p>
              <a:pPr marL="345604" indent="-172802">
                <a:lnSpc>
                  <a:spcPct val="120000"/>
                </a:lnSpc>
                <a:buFont typeface="Calibri" panose="020F0502020204030204" pitchFamily="34" charset="0"/>
                <a:buChar char="•"/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支持</a:t>
              </a:r>
              <a:r>
                <a:rPr lang="en-US" altLang="zh-CN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show/</a:t>
              </a:r>
              <a:r>
                <a:rPr lang="en-US" altLang="zh-CN" sz="1400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desc</a:t>
              </a: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等</a:t>
              </a:r>
            </a:p>
            <a:p>
              <a:pPr marL="345604" indent="-172802">
                <a:lnSpc>
                  <a:spcPct val="120000"/>
                </a:lnSpc>
                <a:buFont typeface="Calibri" panose="020F0502020204030204" pitchFamily="34" charset="0"/>
                <a:buChar char="•"/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兼容</a:t>
              </a:r>
              <a:r>
                <a:rPr lang="en-US" altLang="zh-CN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MySQL</a:t>
              </a: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管理语法</a:t>
              </a:r>
            </a:p>
          </p:txBody>
        </p:sp>
      </p:grpSp>
      <p:grpSp>
        <p:nvGrpSpPr>
          <p:cNvPr id="8" name="组 7"/>
          <p:cNvGrpSpPr/>
          <p:nvPr/>
        </p:nvGrpSpPr>
        <p:grpSpPr>
          <a:xfrm>
            <a:off x="7794482" y="2090335"/>
            <a:ext cx="2454718" cy="2097248"/>
            <a:chOff x="5173473" y="1823313"/>
            <a:chExt cx="2454718" cy="2388569"/>
          </a:xfrm>
        </p:grpSpPr>
        <p:sp>
          <p:nvSpPr>
            <p:cNvPr id="52" name="Shape 524"/>
            <p:cNvSpPr/>
            <p:nvPr/>
          </p:nvSpPr>
          <p:spPr>
            <a:xfrm>
              <a:off x="5173473" y="1823313"/>
              <a:ext cx="2454718" cy="2388569"/>
            </a:xfrm>
            <a:prstGeom prst="roundRect">
              <a:avLst>
                <a:gd name="adj" fmla="val 9708"/>
              </a:avLst>
            </a:prstGeom>
            <a:solidFill>
              <a:schemeClr val="bg1">
                <a:lumMod val="75000"/>
                <a:alpha val="20000"/>
              </a:schemeClr>
            </a:solidFill>
            <a:ln w="25400" cmpd="sng">
              <a:noFill/>
              <a:miter lim="400000"/>
            </a:ln>
          </p:spPr>
          <p:txBody>
            <a:bodyPr lIns="75009" tIns="75009" rIns="75009" bIns="75009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sz="4526"/>
            </a:p>
          </p:txBody>
        </p:sp>
        <p:sp>
          <p:nvSpPr>
            <p:cNvPr id="53" name="Shape 524"/>
            <p:cNvSpPr/>
            <p:nvPr/>
          </p:nvSpPr>
          <p:spPr>
            <a:xfrm>
              <a:off x="5237645" y="1886293"/>
              <a:ext cx="2315251" cy="2234415"/>
            </a:xfrm>
            <a:prstGeom prst="roundRect">
              <a:avLst>
                <a:gd name="adj" fmla="val 6793"/>
              </a:avLst>
            </a:prstGeom>
            <a:solidFill>
              <a:srgbClr val="FFFFFF"/>
            </a:solidFill>
            <a:ln w="25400" cmpd="sng">
              <a:solidFill>
                <a:srgbClr val="2B68FF"/>
              </a:solidFill>
              <a:miter lim="400000"/>
            </a:ln>
          </p:spPr>
          <p:txBody>
            <a:bodyPr lIns="75009" tIns="75009" rIns="75009" bIns="75009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sz="4526"/>
            </a:p>
          </p:txBody>
        </p:sp>
        <p:sp>
          <p:nvSpPr>
            <p:cNvPr id="55" name="Shape 526"/>
            <p:cNvSpPr/>
            <p:nvPr/>
          </p:nvSpPr>
          <p:spPr>
            <a:xfrm>
              <a:off x="5237645" y="2002397"/>
              <a:ext cx="2315251" cy="426253"/>
            </a:xfrm>
            <a:prstGeom prst="rect">
              <a:avLst/>
            </a:prstGeom>
            <a:ln w="3175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5009" tIns="75009" rIns="75009" bIns="75009" anchor="ctr">
              <a:noAutofit/>
            </a:bodyPr>
            <a:lstStyle>
              <a:lvl1pPr defTabSz="457200">
                <a:lnSpc>
                  <a:spcPct val="117999"/>
                </a:lnSpc>
                <a:defRPr sz="3000">
                  <a:solidFill>
                    <a:srgbClr val="FFFFFF"/>
                  </a:solidFill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lvl1pPr>
            </a:lstStyle>
            <a:p>
              <a:r>
                <a:rPr lang="zh-CN" altLang="en-US" sz="1800" dirty="0" smtClean="0">
                  <a:solidFill>
                    <a:srgbClr val="2B68FF"/>
                  </a:solidFill>
                  <a:latin typeface="+mj-ea"/>
                  <a:ea typeface="+mj-ea"/>
                </a:rPr>
                <a:t>     用户</a:t>
              </a:r>
              <a:r>
                <a:rPr lang="zh-CN" altLang="en-US" sz="1800" dirty="0">
                  <a:solidFill>
                    <a:srgbClr val="2B68FF"/>
                  </a:solidFill>
                  <a:latin typeface="+mj-ea"/>
                  <a:ea typeface="+mj-ea"/>
                </a:rPr>
                <a:t>管理</a:t>
              </a:r>
            </a:p>
          </p:txBody>
        </p:sp>
        <p:sp>
          <p:nvSpPr>
            <p:cNvPr id="56" name="Shape 547"/>
            <p:cNvSpPr txBox="1">
              <a:spLocks/>
            </p:cNvSpPr>
            <p:nvPr/>
          </p:nvSpPr>
          <p:spPr>
            <a:xfrm>
              <a:off x="5207701" y="2411954"/>
              <a:ext cx="2420489" cy="1747095"/>
            </a:xfrm>
            <a:prstGeom prst="rect">
              <a:avLst/>
            </a:prstGeom>
          </p:spPr>
          <p:txBody>
            <a:bodyPr vert="horz" lIns="109706" tIns="54853" rIns="109706" bIns="54853" rtlCol="0" anchor="t">
              <a:normAutofit/>
            </a:bodyPr>
            <a:lstStyle>
              <a:lvl1pPr marL="342831" indent="-342831" algn="l" defTabSz="91421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802" indent="-285693" algn="l" defTabSz="914217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2772" indent="-228555" algn="l" defTabSz="91421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99880" indent="-228555" algn="l" defTabSz="914217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6990" indent="-228555" algn="l" defTabSz="914217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098" indent="-228555" algn="l" defTabSz="91421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207" indent="-228555" algn="l" defTabSz="91421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8315" indent="-228555" algn="l" defTabSz="91421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5425" indent="-228555" algn="l" defTabSz="91421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345604" indent="-172802">
                <a:lnSpc>
                  <a:spcPct val="130000"/>
                </a:lnSpc>
                <a:buFont typeface="Calibri" panose="020F0502020204030204" pitchFamily="34" charset="0"/>
                <a:buChar char="•"/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创建</a:t>
              </a:r>
              <a:r>
                <a:rPr lang="en-US" altLang="zh-CN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/</a:t>
              </a: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删除</a:t>
              </a:r>
              <a:r>
                <a:rPr lang="en-US" altLang="zh-CN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/</a:t>
              </a: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更新</a:t>
              </a:r>
            </a:p>
            <a:p>
              <a:pPr marL="345604" indent="-172802">
                <a:lnSpc>
                  <a:spcPct val="130000"/>
                </a:lnSpc>
                <a:buFont typeface="Calibri" panose="020F0502020204030204" pitchFamily="34" charset="0"/>
                <a:buChar char="•"/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支持常用授权操作</a:t>
              </a:r>
            </a:p>
            <a:p>
              <a:pPr marL="345604" indent="-172802">
                <a:lnSpc>
                  <a:spcPct val="130000"/>
                </a:lnSpc>
                <a:buFont typeface="Calibri" panose="020F0502020204030204" pitchFamily="34" charset="0"/>
                <a:buChar char="•"/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支持白名单操作</a:t>
              </a:r>
            </a:p>
            <a:p>
              <a:pPr marL="345604" indent="-172802">
                <a:lnSpc>
                  <a:spcPct val="130000"/>
                </a:lnSpc>
                <a:buFont typeface="Calibri" panose="020F0502020204030204" pitchFamily="34" charset="0"/>
                <a:buChar char="•"/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管理与访问权限</a:t>
              </a:r>
              <a:r>
                <a:rPr lang="zh-CN" altLang="en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分离</a:t>
              </a:r>
              <a:endPara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4" name="组 3"/>
          <p:cNvGrpSpPr/>
          <p:nvPr/>
        </p:nvGrpSpPr>
        <p:grpSpPr>
          <a:xfrm>
            <a:off x="2066182" y="4385692"/>
            <a:ext cx="2454718" cy="2076306"/>
            <a:chOff x="7488724" y="1823314"/>
            <a:chExt cx="2454718" cy="2382850"/>
          </a:xfrm>
        </p:grpSpPr>
        <p:sp>
          <p:nvSpPr>
            <p:cNvPr id="32" name="Shape 524"/>
            <p:cNvSpPr/>
            <p:nvPr/>
          </p:nvSpPr>
          <p:spPr>
            <a:xfrm>
              <a:off x="7488724" y="1823314"/>
              <a:ext cx="2454718" cy="2382850"/>
            </a:xfrm>
            <a:prstGeom prst="roundRect">
              <a:avLst>
                <a:gd name="adj" fmla="val 9708"/>
              </a:avLst>
            </a:prstGeom>
            <a:solidFill>
              <a:schemeClr val="bg1">
                <a:lumMod val="75000"/>
                <a:alpha val="20000"/>
              </a:schemeClr>
            </a:solidFill>
            <a:ln w="25400" cmpd="sng">
              <a:noFill/>
              <a:miter lim="400000"/>
            </a:ln>
          </p:spPr>
          <p:txBody>
            <a:bodyPr lIns="75009" tIns="75009" rIns="75009" bIns="75009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sz="4526"/>
            </a:p>
          </p:txBody>
        </p:sp>
        <p:sp>
          <p:nvSpPr>
            <p:cNvPr id="33" name="Shape 524"/>
            <p:cNvSpPr/>
            <p:nvPr/>
          </p:nvSpPr>
          <p:spPr>
            <a:xfrm>
              <a:off x="7552896" y="1895261"/>
              <a:ext cx="2315251" cy="2234415"/>
            </a:xfrm>
            <a:prstGeom prst="roundRect">
              <a:avLst>
                <a:gd name="adj" fmla="val 6793"/>
              </a:avLst>
            </a:prstGeom>
            <a:solidFill>
              <a:srgbClr val="FFFFFF"/>
            </a:solidFill>
            <a:ln w="25400" cmpd="sng">
              <a:solidFill>
                <a:srgbClr val="2B68FF"/>
              </a:solidFill>
              <a:miter lim="400000"/>
            </a:ln>
          </p:spPr>
          <p:txBody>
            <a:bodyPr lIns="75009" tIns="75009" rIns="75009" bIns="75009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sz="4526"/>
            </a:p>
          </p:txBody>
        </p:sp>
        <p:sp>
          <p:nvSpPr>
            <p:cNvPr id="50" name="Shape 526"/>
            <p:cNvSpPr/>
            <p:nvPr/>
          </p:nvSpPr>
          <p:spPr>
            <a:xfrm>
              <a:off x="7552896" y="2011365"/>
              <a:ext cx="2315251" cy="426253"/>
            </a:xfrm>
            <a:prstGeom prst="rect">
              <a:avLst/>
            </a:prstGeom>
            <a:ln w="3175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5009" tIns="75009" rIns="75009" bIns="75009" anchor="ctr">
              <a:noAutofit/>
            </a:bodyPr>
            <a:lstStyle>
              <a:lvl1pPr defTabSz="457200">
                <a:lnSpc>
                  <a:spcPct val="117999"/>
                </a:lnSpc>
                <a:defRPr sz="3000">
                  <a:solidFill>
                    <a:srgbClr val="FFFFFF"/>
                  </a:solidFill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lvl1pPr>
            </a:lstStyle>
            <a:p>
              <a:r>
                <a:rPr lang="zh-CN" altLang="en-US" sz="1800" dirty="0" smtClean="0">
                  <a:solidFill>
                    <a:srgbClr val="2B68FF"/>
                  </a:solidFill>
                  <a:latin typeface="+mj-ea"/>
                  <a:ea typeface="+mj-ea"/>
                </a:rPr>
                <a:t>     在线</a:t>
              </a:r>
              <a:r>
                <a:rPr lang="zh-CN" altLang="en-US" sz="1800" dirty="0">
                  <a:solidFill>
                    <a:srgbClr val="2B68FF"/>
                  </a:solidFill>
                  <a:latin typeface="+mj-ea"/>
                  <a:ea typeface="+mj-ea"/>
                </a:rPr>
                <a:t>数据迁移</a:t>
              </a:r>
            </a:p>
          </p:txBody>
        </p:sp>
        <p:sp>
          <p:nvSpPr>
            <p:cNvPr id="51" name="Shape 547"/>
            <p:cNvSpPr txBox="1">
              <a:spLocks/>
            </p:cNvSpPr>
            <p:nvPr/>
          </p:nvSpPr>
          <p:spPr>
            <a:xfrm>
              <a:off x="7522952" y="2420923"/>
              <a:ext cx="2420489" cy="1235924"/>
            </a:xfrm>
            <a:prstGeom prst="rect">
              <a:avLst/>
            </a:prstGeom>
          </p:spPr>
          <p:txBody>
            <a:bodyPr vert="horz" lIns="109706" tIns="54853" rIns="109706" bIns="54853" rtlCol="0" anchor="t">
              <a:normAutofit/>
            </a:bodyPr>
            <a:lstStyle>
              <a:lvl1pPr marL="342831" indent="-342831" algn="l" defTabSz="91421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802" indent="-285693" algn="l" defTabSz="914217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2772" indent="-228555" algn="l" defTabSz="91421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99880" indent="-228555" algn="l" defTabSz="914217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6990" indent="-228555" algn="l" defTabSz="914217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098" indent="-228555" algn="l" defTabSz="91421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207" indent="-228555" algn="l" defTabSz="91421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8315" indent="-228555" algn="l" defTabSz="91421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5425" indent="-228555" algn="l" defTabSz="91421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345604" indent="-172802">
                <a:lnSpc>
                  <a:spcPct val="120000"/>
                </a:lnSpc>
                <a:buFont typeface="Calibri" panose="020F0502020204030204" pitchFamily="34" charset="0"/>
                <a:buChar char="•"/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在线策略迁移</a:t>
              </a:r>
            </a:p>
            <a:p>
              <a:pPr marL="345604" indent="-172802">
                <a:lnSpc>
                  <a:spcPct val="120000"/>
                </a:lnSpc>
                <a:buFont typeface="Calibri" panose="020F0502020204030204" pitchFamily="34" charset="0"/>
                <a:buChar char="•"/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在线扩</a:t>
              </a:r>
              <a:r>
                <a:rPr lang="en-US" altLang="zh-CN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/</a:t>
              </a: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缩容</a:t>
              </a:r>
            </a:p>
            <a:p>
              <a:pPr marL="345604" indent="-172802">
                <a:lnSpc>
                  <a:spcPct val="120000"/>
                </a:lnSpc>
                <a:buFont typeface="Calibri" panose="020F0502020204030204" pitchFamily="34" charset="0"/>
                <a:buChar char="•"/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更改均衡字段</a:t>
              </a:r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1026435" y="1424738"/>
            <a:ext cx="70240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关键字：标准化，在线数据迁移，高可用，集群管理监控</a:t>
            </a:r>
          </a:p>
        </p:txBody>
      </p:sp>
      <p:grpSp>
        <p:nvGrpSpPr>
          <p:cNvPr id="34" name="组 33"/>
          <p:cNvGrpSpPr/>
          <p:nvPr/>
        </p:nvGrpSpPr>
        <p:grpSpPr>
          <a:xfrm>
            <a:off x="4977580" y="4385692"/>
            <a:ext cx="2592320" cy="2297395"/>
            <a:chOff x="2964926" y="1823315"/>
            <a:chExt cx="2592320" cy="2604496"/>
          </a:xfrm>
        </p:grpSpPr>
        <p:sp>
          <p:nvSpPr>
            <p:cNvPr id="35" name="Shape 524"/>
            <p:cNvSpPr/>
            <p:nvPr/>
          </p:nvSpPr>
          <p:spPr>
            <a:xfrm>
              <a:off x="2964926" y="1823315"/>
              <a:ext cx="2454718" cy="2382849"/>
            </a:xfrm>
            <a:prstGeom prst="roundRect">
              <a:avLst>
                <a:gd name="adj" fmla="val 9708"/>
              </a:avLst>
            </a:prstGeom>
            <a:solidFill>
              <a:schemeClr val="bg1">
                <a:lumMod val="75000"/>
                <a:alpha val="20000"/>
              </a:schemeClr>
            </a:solidFill>
            <a:ln w="25400" cmpd="sng">
              <a:noFill/>
              <a:miter lim="400000"/>
            </a:ln>
          </p:spPr>
          <p:txBody>
            <a:bodyPr lIns="75009" tIns="75009" rIns="75009" bIns="75009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sz="4526"/>
            </a:p>
          </p:txBody>
        </p:sp>
        <p:sp>
          <p:nvSpPr>
            <p:cNvPr id="36" name="Shape 524"/>
            <p:cNvSpPr/>
            <p:nvPr/>
          </p:nvSpPr>
          <p:spPr>
            <a:xfrm>
              <a:off x="3018465" y="1895259"/>
              <a:ext cx="2315251" cy="2240135"/>
            </a:xfrm>
            <a:prstGeom prst="roundRect">
              <a:avLst>
                <a:gd name="adj" fmla="val 6793"/>
              </a:avLst>
            </a:prstGeom>
            <a:solidFill>
              <a:srgbClr val="FFFFFF"/>
            </a:solidFill>
            <a:ln w="25400" cmpd="sng">
              <a:solidFill>
                <a:srgbClr val="2B68FF"/>
              </a:solidFill>
              <a:miter lim="400000"/>
            </a:ln>
          </p:spPr>
          <p:txBody>
            <a:bodyPr lIns="75009" tIns="75009" rIns="75009" bIns="75009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sz="4526"/>
            </a:p>
          </p:txBody>
        </p:sp>
        <p:sp>
          <p:nvSpPr>
            <p:cNvPr id="37" name="Shape 526"/>
            <p:cNvSpPr/>
            <p:nvPr/>
          </p:nvSpPr>
          <p:spPr>
            <a:xfrm>
              <a:off x="3029098" y="2026053"/>
              <a:ext cx="2315251" cy="426253"/>
            </a:xfrm>
            <a:prstGeom prst="rect">
              <a:avLst/>
            </a:prstGeom>
            <a:ln w="3175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5009" tIns="75009" rIns="75009" bIns="75009" anchor="ctr">
              <a:noAutofit/>
            </a:bodyPr>
            <a:lstStyle>
              <a:lvl1pPr defTabSz="457200">
                <a:lnSpc>
                  <a:spcPct val="117999"/>
                </a:lnSpc>
                <a:defRPr sz="3000">
                  <a:solidFill>
                    <a:srgbClr val="FFFFFF"/>
                  </a:solidFill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lvl1pPr>
            </a:lstStyle>
            <a:p>
              <a:r>
                <a:rPr lang="zh-CN" altLang="en-US" sz="1800" dirty="0" smtClean="0">
                  <a:solidFill>
                    <a:srgbClr val="2B68FF"/>
                  </a:solidFill>
                  <a:latin typeface="+mj-ea"/>
                  <a:ea typeface="+mj-ea"/>
                </a:rPr>
                <a:t>     高</a:t>
              </a:r>
              <a:r>
                <a:rPr lang="zh-CN" altLang="en-US" sz="1800" dirty="0">
                  <a:solidFill>
                    <a:srgbClr val="2B68FF"/>
                  </a:solidFill>
                  <a:latin typeface="+mj-ea"/>
                  <a:ea typeface="+mj-ea"/>
                </a:rPr>
                <a:t>可</a:t>
              </a:r>
              <a:r>
                <a:rPr lang="zh-CN" altLang="en-US" sz="1800" dirty="0" smtClean="0">
                  <a:solidFill>
                    <a:srgbClr val="2B68FF"/>
                  </a:solidFill>
                  <a:latin typeface="+mj-ea"/>
                  <a:ea typeface="+mj-ea"/>
                </a:rPr>
                <a:t>用</a:t>
              </a:r>
              <a:endParaRPr lang="zh-CN" altLang="en-US" sz="1800" dirty="0">
                <a:solidFill>
                  <a:srgbClr val="2B68FF"/>
                </a:solidFill>
                <a:latin typeface="+mj-ea"/>
                <a:ea typeface="+mj-ea"/>
              </a:endParaRPr>
            </a:p>
          </p:txBody>
        </p:sp>
        <p:sp>
          <p:nvSpPr>
            <p:cNvPr id="38" name="Shape 547"/>
            <p:cNvSpPr txBox="1">
              <a:spLocks/>
            </p:cNvSpPr>
            <p:nvPr/>
          </p:nvSpPr>
          <p:spPr>
            <a:xfrm>
              <a:off x="2999154" y="2435610"/>
              <a:ext cx="2558092" cy="1992201"/>
            </a:xfrm>
            <a:prstGeom prst="rect">
              <a:avLst/>
            </a:prstGeom>
          </p:spPr>
          <p:txBody>
            <a:bodyPr vert="horz" lIns="109706" tIns="54853" rIns="109706" bIns="54853" rtlCol="0" anchor="t">
              <a:normAutofit/>
            </a:bodyPr>
            <a:lstStyle>
              <a:lvl1pPr marL="342831" indent="-342831" algn="l" defTabSz="91421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802" indent="-285693" algn="l" defTabSz="914217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2772" indent="-228555" algn="l" defTabSz="91421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99880" indent="-228555" algn="l" defTabSz="914217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6990" indent="-228555" algn="l" defTabSz="914217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098" indent="-228555" algn="l" defTabSz="91421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207" indent="-228555" algn="l" defTabSz="91421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8315" indent="-228555" algn="l" defTabSz="91421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5425" indent="-228555" algn="l" defTabSz="91421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345604" indent="-172802">
                <a:lnSpc>
                  <a:spcPct val="120000"/>
                </a:lnSpc>
                <a:buFont typeface="Calibri" panose="020F0502020204030204" pitchFamily="34" charset="0"/>
                <a:buChar char="•"/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中间件节点高可用</a:t>
              </a:r>
            </a:p>
            <a:p>
              <a:pPr marL="345604" indent="-172802">
                <a:lnSpc>
                  <a:spcPct val="120000"/>
                </a:lnSpc>
                <a:buFont typeface="Calibri" panose="020F0502020204030204" pitchFamily="34" charset="0"/>
                <a:buChar char="•"/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数据节点高可用</a:t>
              </a:r>
            </a:p>
            <a:p>
              <a:pPr marL="345604" indent="-172802">
                <a:lnSpc>
                  <a:spcPct val="120000"/>
                </a:lnSpc>
                <a:buFont typeface="Calibri" panose="020F0502020204030204" pitchFamily="34" charset="0"/>
                <a:buChar char="•"/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数据节点手动切换</a:t>
              </a:r>
            </a:p>
          </p:txBody>
        </p:sp>
      </p:grpSp>
      <p:grpSp>
        <p:nvGrpSpPr>
          <p:cNvPr id="39" name="组 38"/>
          <p:cNvGrpSpPr/>
          <p:nvPr/>
        </p:nvGrpSpPr>
        <p:grpSpPr>
          <a:xfrm>
            <a:off x="7794482" y="4385693"/>
            <a:ext cx="2454718" cy="2097248"/>
            <a:chOff x="5173473" y="1823313"/>
            <a:chExt cx="2454718" cy="2388569"/>
          </a:xfrm>
        </p:grpSpPr>
        <p:sp>
          <p:nvSpPr>
            <p:cNvPr id="40" name="Shape 524"/>
            <p:cNvSpPr/>
            <p:nvPr/>
          </p:nvSpPr>
          <p:spPr>
            <a:xfrm>
              <a:off x="5173473" y="1823313"/>
              <a:ext cx="2454718" cy="2388569"/>
            </a:xfrm>
            <a:prstGeom prst="roundRect">
              <a:avLst>
                <a:gd name="adj" fmla="val 9708"/>
              </a:avLst>
            </a:prstGeom>
            <a:solidFill>
              <a:schemeClr val="bg1">
                <a:lumMod val="75000"/>
                <a:alpha val="20000"/>
              </a:schemeClr>
            </a:solidFill>
            <a:ln w="25400" cmpd="sng">
              <a:noFill/>
              <a:miter lim="400000"/>
            </a:ln>
          </p:spPr>
          <p:txBody>
            <a:bodyPr lIns="75009" tIns="75009" rIns="75009" bIns="75009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sz="4526"/>
            </a:p>
          </p:txBody>
        </p:sp>
        <p:sp>
          <p:nvSpPr>
            <p:cNvPr id="41" name="Shape 524"/>
            <p:cNvSpPr/>
            <p:nvPr/>
          </p:nvSpPr>
          <p:spPr>
            <a:xfrm>
              <a:off x="5237645" y="1886293"/>
              <a:ext cx="2315251" cy="2234415"/>
            </a:xfrm>
            <a:prstGeom prst="roundRect">
              <a:avLst>
                <a:gd name="adj" fmla="val 6793"/>
              </a:avLst>
            </a:prstGeom>
            <a:solidFill>
              <a:srgbClr val="FFFFFF"/>
            </a:solidFill>
            <a:ln w="25400" cmpd="sng">
              <a:solidFill>
                <a:srgbClr val="2B68FF"/>
              </a:solidFill>
              <a:miter lim="400000"/>
            </a:ln>
          </p:spPr>
          <p:txBody>
            <a:bodyPr lIns="75009" tIns="75009" rIns="75009" bIns="75009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sz="4526"/>
            </a:p>
          </p:txBody>
        </p:sp>
        <p:sp>
          <p:nvSpPr>
            <p:cNvPr id="42" name="Shape 526"/>
            <p:cNvSpPr/>
            <p:nvPr/>
          </p:nvSpPr>
          <p:spPr>
            <a:xfrm>
              <a:off x="5237645" y="2002397"/>
              <a:ext cx="2315251" cy="426253"/>
            </a:xfrm>
            <a:prstGeom prst="rect">
              <a:avLst/>
            </a:prstGeom>
            <a:ln w="3175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5009" tIns="75009" rIns="75009" bIns="75009" anchor="ctr">
              <a:noAutofit/>
            </a:bodyPr>
            <a:lstStyle>
              <a:lvl1pPr defTabSz="457200">
                <a:lnSpc>
                  <a:spcPct val="117999"/>
                </a:lnSpc>
                <a:defRPr sz="3000">
                  <a:solidFill>
                    <a:srgbClr val="FFFFFF"/>
                  </a:solidFill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lvl1pPr>
            </a:lstStyle>
            <a:p>
              <a:r>
                <a:rPr lang="zh-CN" altLang="en-US" sz="1800" dirty="0" smtClean="0">
                  <a:solidFill>
                    <a:srgbClr val="2B68FF"/>
                  </a:solidFill>
                  <a:latin typeface="+mj-ea"/>
                  <a:ea typeface="+mj-ea"/>
                </a:rPr>
                <a:t>     扩展</a:t>
              </a:r>
              <a:r>
                <a:rPr lang="zh-CN" altLang="en-US" sz="1800" dirty="0">
                  <a:solidFill>
                    <a:srgbClr val="2B68FF"/>
                  </a:solidFill>
                  <a:latin typeface="+mj-ea"/>
                  <a:ea typeface="+mj-ea"/>
                </a:rPr>
                <a:t>功能</a:t>
              </a:r>
            </a:p>
          </p:txBody>
        </p:sp>
        <p:sp>
          <p:nvSpPr>
            <p:cNvPr id="43" name="Shape 547"/>
            <p:cNvSpPr txBox="1">
              <a:spLocks/>
            </p:cNvSpPr>
            <p:nvPr/>
          </p:nvSpPr>
          <p:spPr>
            <a:xfrm>
              <a:off x="5207701" y="2411954"/>
              <a:ext cx="2420489" cy="1747095"/>
            </a:xfrm>
            <a:prstGeom prst="rect">
              <a:avLst/>
            </a:prstGeom>
          </p:spPr>
          <p:txBody>
            <a:bodyPr vert="horz" lIns="109706" tIns="54853" rIns="109706" bIns="54853" rtlCol="0" anchor="t">
              <a:normAutofit/>
            </a:bodyPr>
            <a:lstStyle>
              <a:lvl1pPr marL="342831" indent="-342831" algn="l" defTabSz="91421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802" indent="-285693" algn="l" defTabSz="914217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2772" indent="-228555" algn="l" defTabSz="91421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99880" indent="-228555" algn="l" defTabSz="914217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6990" indent="-228555" algn="l" defTabSz="914217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098" indent="-228555" algn="l" defTabSz="91421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207" indent="-228555" algn="l" defTabSz="91421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8315" indent="-228555" algn="l" defTabSz="91421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5425" indent="-228555" algn="l" defTabSz="91421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345604" indent="-172802">
                <a:lnSpc>
                  <a:spcPct val="130000"/>
                </a:lnSpc>
                <a:buFont typeface="Calibri" panose="020F0502020204030204" pitchFamily="34" charset="0"/>
                <a:buChar char="•"/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数据节点报警</a:t>
              </a:r>
            </a:p>
            <a:p>
              <a:pPr marL="345604" indent="-172802">
                <a:lnSpc>
                  <a:spcPct val="130000"/>
                </a:lnSpc>
                <a:buFont typeface="Calibri" panose="020F0502020204030204" pitchFamily="34" charset="0"/>
                <a:buChar char="•"/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中间件节点报警</a:t>
              </a:r>
            </a:p>
            <a:p>
              <a:pPr marL="345604" indent="-172802">
                <a:lnSpc>
                  <a:spcPct val="130000"/>
                </a:lnSpc>
                <a:buFont typeface="Calibri" panose="020F0502020204030204" pitchFamily="34" charset="0"/>
                <a:buChar char="•"/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悬挂事务报警</a:t>
              </a:r>
            </a:p>
            <a:p>
              <a:pPr marL="345604" indent="-172802">
                <a:lnSpc>
                  <a:spcPct val="130000"/>
                </a:lnSpc>
                <a:buFont typeface="Calibri" panose="020F0502020204030204" pitchFamily="34" charset="0"/>
                <a:buChar char="•"/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定时任务</a:t>
              </a:r>
            </a:p>
          </p:txBody>
        </p:sp>
      </p:grpSp>
      <p:pic>
        <p:nvPicPr>
          <p:cNvPr id="44" name="图片 4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1101" y="474136"/>
            <a:ext cx="1571624" cy="606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225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图片 2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8329" y="5424836"/>
            <a:ext cx="1637391" cy="446561"/>
          </a:xfrm>
          <a:prstGeom prst="rect">
            <a:avLst/>
          </a:prstGeom>
        </p:spPr>
      </p:pic>
      <p:grpSp>
        <p:nvGrpSpPr>
          <p:cNvPr id="238" name="组 237"/>
          <p:cNvGrpSpPr/>
          <p:nvPr/>
        </p:nvGrpSpPr>
        <p:grpSpPr>
          <a:xfrm>
            <a:off x="2795468" y="4996685"/>
            <a:ext cx="8213399" cy="1289459"/>
            <a:chOff x="2864919" y="4950385"/>
            <a:chExt cx="8471933" cy="1330047"/>
          </a:xfrm>
        </p:grpSpPr>
        <p:pic>
          <p:nvPicPr>
            <p:cNvPr id="29" name="图片 2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58310" y="5323541"/>
              <a:ext cx="2700221" cy="675055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05987" y="5404287"/>
              <a:ext cx="1168906" cy="443653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64919" y="4950385"/>
              <a:ext cx="2509355" cy="1330047"/>
            </a:xfrm>
            <a:prstGeom prst="rect">
              <a:avLst/>
            </a:prstGeom>
          </p:spPr>
        </p:pic>
        <p:pic>
          <p:nvPicPr>
            <p:cNvPr id="236" name="图片 23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691474" y="5401103"/>
              <a:ext cx="1028094" cy="434737"/>
            </a:xfrm>
            <a:prstGeom prst="rect">
              <a:avLst/>
            </a:prstGeom>
          </p:spPr>
        </p:pic>
        <p:pic>
          <p:nvPicPr>
            <p:cNvPr id="237" name="图片 236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952033" y="5347392"/>
              <a:ext cx="1384819" cy="551764"/>
            </a:xfrm>
            <a:prstGeom prst="rect">
              <a:avLst/>
            </a:prstGeom>
          </p:spPr>
        </p:pic>
      </p:grpSp>
      <p:sp>
        <p:nvSpPr>
          <p:cNvPr id="25" name="Shape 524"/>
          <p:cNvSpPr/>
          <p:nvPr/>
        </p:nvSpPr>
        <p:spPr>
          <a:xfrm>
            <a:off x="539006" y="1394100"/>
            <a:ext cx="11183602" cy="1736496"/>
          </a:xfrm>
          <a:prstGeom prst="roundRect">
            <a:avLst>
              <a:gd name="adj" fmla="val 11431"/>
            </a:avLst>
          </a:prstGeom>
          <a:solidFill>
            <a:schemeClr val="bg1">
              <a:lumMod val="75000"/>
              <a:alpha val="20000"/>
            </a:schemeClr>
          </a:solidFill>
          <a:ln w="25400" cmpd="sng">
            <a:noFill/>
            <a:miter lim="400000"/>
          </a:ln>
        </p:spPr>
        <p:txBody>
          <a:bodyPr lIns="75009" tIns="75009" rIns="75009" bIns="75009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sz="4526"/>
          </a:p>
        </p:txBody>
      </p:sp>
      <p:sp>
        <p:nvSpPr>
          <p:cNvPr id="26" name="Shape 524"/>
          <p:cNvSpPr/>
          <p:nvPr/>
        </p:nvSpPr>
        <p:spPr>
          <a:xfrm>
            <a:off x="615441" y="1488025"/>
            <a:ext cx="10979151" cy="1522034"/>
          </a:xfrm>
          <a:prstGeom prst="roundRect">
            <a:avLst>
              <a:gd name="adj" fmla="val 6793"/>
            </a:avLst>
          </a:prstGeom>
          <a:solidFill>
            <a:srgbClr val="FFFFFF"/>
          </a:solidFill>
          <a:ln w="25400" cmpd="sng">
            <a:solidFill>
              <a:srgbClr val="2B68FF"/>
            </a:solidFill>
            <a:miter lim="400000"/>
          </a:ln>
        </p:spPr>
        <p:txBody>
          <a:bodyPr lIns="75009" tIns="75009" rIns="75009" bIns="75009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sz="4526"/>
          </a:p>
        </p:txBody>
      </p:sp>
      <p:sp>
        <p:nvSpPr>
          <p:cNvPr id="6" name="Shape 151"/>
          <p:cNvSpPr/>
          <p:nvPr/>
        </p:nvSpPr>
        <p:spPr>
          <a:xfrm>
            <a:off x="1080000" y="237600"/>
            <a:ext cx="4908903" cy="108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kumimoji="1" lang="en-US" altLang="zh-CN" sz="32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DDB</a:t>
            </a:r>
            <a:r>
              <a:rPr kumimoji="1" lang="zh-CN" altLang="en-US" sz="32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使用案例</a:t>
            </a:r>
            <a:endParaRPr kumimoji="1" lang="zh-CN" altLang="en-US" sz="3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84" name="矩形 183"/>
          <p:cNvSpPr/>
          <p:nvPr/>
        </p:nvSpPr>
        <p:spPr>
          <a:xfrm>
            <a:off x="1776590" y="2462518"/>
            <a:ext cx="13446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产品实践 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20" name="矩形 219"/>
          <p:cNvSpPr/>
          <p:nvPr/>
        </p:nvSpPr>
        <p:spPr>
          <a:xfrm>
            <a:off x="1376978" y="1656023"/>
            <a:ext cx="220120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</a:rPr>
              <a:t>100+</a:t>
            </a:r>
          </a:p>
        </p:txBody>
      </p:sp>
      <p:sp>
        <p:nvSpPr>
          <p:cNvPr id="221" name="矩形 220"/>
          <p:cNvSpPr/>
          <p:nvPr/>
        </p:nvSpPr>
        <p:spPr>
          <a:xfrm>
            <a:off x="5103929" y="1666250"/>
            <a:ext cx="220120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zh-CN" sz="3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</a:rPr>
              <a:t>10000</a:t>
            </a:r>
            <a:r>
              <a:rPr kumimoji="1"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</a:rPr>
              <a:t>+</a:t>
            </a:r>
          </a:p>
        </p:txBody>
      </p:sp>
      <p:sp>
        <p:nvSpPr>
          <p:cNvPr id="222" name="矩形 221"/>
          <p:cNvSpPr/>
          <p:nvPr/>
        </p:nvSpPr>
        <p:spPr>
          <a:xfrm>
            <a:off x="5494162" y="2478976"/>
            <a:ext cx="13446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数据节点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23" name="矩形 222"/>
          <p:cNvSpPr/>
          <p:nvPr/>
        </p:nvSpPr>
        <p:spPr>
          <a:xfrm>
            <a:off x="8877116" y="1656023"/>
            <a:ext cx="220120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zh-CN" sz="3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</a:rPr>
              <a:t>1000000+</a:t>
            </a:r>
            <a:endParaRPr kumimoji="1" lang="en-US" altLang="zh-CN" sz="32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</a:endParaRPr>
          </a:p>
        </p:txBody>
      </p:sp>
      <p:sp>
        <p:nvSpPr>
          <p:cNvPr id="224" name="矩形 223"/>
          <p:cNvSpPr/>
          <p:nvPr/>
        </p:nvSpPr>
        <p:spPr>
          <a:xfrm>
            <a:off x="9203104" y="2458795"/>
            <a:ext cx="13446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QPS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226" name="直线连接符 225"/>
          <p:cNvCxnSpPr/>
          <p:nvPr/>
        </p:nvCxnSpPr>
        <p:spPr>
          <a:xfrm>
            <a:off x="4157973" y="1780965"/>
            <a:ext cx="0" cy="1047162"/>
          </a:xfrm>
          <a:prstGeom prst="line">
            <a:avLst/>
          </a:prstGeom>
          <a:ln cap="sq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直线连接符 226"/>
          <p:cNvCxnSpPr/>
          <p:nvPr/>
        </p:nvCxnSpPr>
        <p:spPr>
          <a:xfrm>
            <a:off x="8059319" y="1780965"/>
            <a:ext cx="0" cy="1047162"/>
          </a:xfrm>
          <a:prstGeom prst="line">
            <a:avLst/>
          </a:prstGeom>
          <a:ln cap="sq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图片 3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41101" y="474136"/>
            <a:ext cx="1571624" cy="606928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6549" y="4535344"/>
            <a:ext cx="1050350" cy="596599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8466" y="4388884"/>
            <a:ext cx="1736630" cy="992360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9274" y="4461030"/>
            <a:ext cx="1919886" cy="785935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73931" y="3661802"/>
            <a:ext cx="1017512" cy="534451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563320" y="3520453"/>
            <a:ext cx="1594653" cy="803539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133899" y="3665524"/>
            <a:ext cx="1080422" cy="647908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697550" y="3565049"/>
            <a:ext cx="1793560" cy="893396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748597" y="3786950"/>
            <a:ext cx="994380" cy="376817"/>
          </a:xfrm>
          <a:prstGeom prst="rect">
            <a:avLst/>
          </a:prstGeom>
        </p:spPr>
      </p:pic>
      <p:pic>
        <p:nvPicPr>
          <p:cNvPr id="228" name="图片 227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999688" y="3786950"/>
            <a:ext cx="2149472" cy="379957"/>
          </a:xfrm>
          <a:prstGeom prst="rect">
            <a:avLst/>
          </a:prstGeom>
        </p:spPr>
      </p:pic>
      <p:pic>
        <p:nvPicPr>
          <p:cNvPr id="231" name="图片 230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303824" y="4640432"/>
            <a:ext cx="1847167" cy="352039"/>
          </a:xfrm>
          <a:prstGeom prst="rect">
            <a:avLst/>
          </a:prstGeom>
        </p:spPr>
      </p:pic>
      <p:pic>
        <p:nvPicPr>
          <p:cNvPr id="233" name="图片 232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8752" y="4636901"/>
            <a:ext cx="1914967" cy="414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27622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l="50000"/>
          <a:stretch/>
        </p:blipFill>
        <p:spPr>
          <a:xfrm>
            <a:off x="6705600" y="1"/>
            <a:ext cx="5486400" cy="6858000"/>
          </a:xfrm>
          <a:prstGeom prst="rect">
            <a:avLst/>
          </a:prstGeom>
        </p:spPr>
      </p:pic>
      <p:pic>
        <p:nvPicPr>
          <p:cNvPr id="6" name="pasted-image.pdf"/>
          <p:cNvPicPr>
            <a:picLocks noChangeAspect="1"/>
          </p:cNvPicPr>
          <p:nvPr/>
        </p:nvPicPr>
        <p:blipFill rotWithShape="1">
          <a:blip r:embed="rId3"/>
          <a:srcRect r="59473" b="40235"/>
          <a:stretch>
            <a:fillRect/>
          </a:stretch>
        </p:blipFill>
        <p:spPr>
          <a:xfrm>
            <a:off x="992762" y="470410"/>
            <a:ext cx="1069916" cy="483319"/>
          </a:xfrm>
          <a:prstGeom prst="rect">
            <a:avLst/>
          </a:prstGeom>
          <a:ln w="12700">
            <a:miter lim="400000"/>
            <a:headEnd/>
            <a:tailEnd/>
          </a:ln>
        </p:spPr>
      </p:pic>
      <p:graphicFrame>
        <p:nvGraphicFramePr>
          <p:cNvPr id="34" name="表格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1118234"/>
              </p:ext>
            </p:extLst>
          </p:nvPr>
        </p:nvGraphicFramePr>
        <p:xfrm>
          <a:off x="838200" y="1307689"/>
          <a:ext cx="5365955" cy="39176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0110"/>
                <a:gridCol w="4445845"/>
              </a:tblGrid>
              <a:tr h="589937">
                <a:tc>
                  <a:txBody>
                    <a:bodyPr/>
                    <a:lstStyle/>
                    <a:p>
                      <a:r>
                        <a:rPr lang="en-US" altLang="zh-CN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1997</a:t>
                      </a:r>
                      <a:endParaRPr lang="zh-CN" altLang="en-US" b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zh-CN" altLang="en-US" sz="16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公司创建</a:t>
                      </a:r>
                      <a:endParaRPr kumimoji="1" lang="en-US" altLang="zh-CN" sz="16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639097">
                <a:tc>
                  <a:txBody>
                    <a:bodyPr/>
                    <a:lstStyle/>
                    <a:p>
                      <a:r>
                        <a:rPr lang="en-US" altLang="zh-CN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2000</a:t>
                      </a:r>
                      <a:endParaRPr lang="zh-CN" altLang="en-US" b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zh-CN" altLang="en-US" sz="16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在</a:t>
                      </a:r>
                      <a:r>
                        <a:rPr kumimoji="1" lang="en-US" altLang="zh-CN" sz="16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NASDAQ</a:t>
                      </a:r>
                      <a:r>
                        <a:rPr kumimoji="1" lang="zh-CN" altLang="en-US" sz="16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上市（美国上市的</a:t>
                      </a:r>
                      <a:r>
                        <a:rPr kumimoji="1" lang="zh-CN" altLang="en-US" sz="1600" dirty="0" smtClean="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第三家</a:t>
                      </a:r>
                      <a:r>
                        <a:rPr kumimoji="1" lang="zh-CN" altLang="en-US" sz="16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中国公司）</a:t>
                      </a:r>
                      <a:endParaRPr kumimoji="1" lang="en-US" altLang="zh-CN" sz="16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899257">
                <a:tc>
                  <a:txBody>
                    <a:bodyPr/>
                    <a:lstStyle/>
                    <a:p>
                      <a:r>
                        <a:rPr lang="en-US" altLang="zh-CN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2006</a:t>
                      </a:r>
                      <a:endParaRPr lang="zh-CN" altLang="en-US" b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</a:pPr>
                      <a:r>
                        <a:rPr kumimoji="1" lang="zh-CN" altLang="en-US" sz="16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以互联网应用、</a:t>
                      </a:r>
                      <a:endParaRPr kumimoji="1" lang="en-US" altLang="zh-CN" sz="16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  <a:p>
                      <a:pPr algn="l">
                        <a:lnSpc>
                          <a:spcPct val="120000"/>
                        </a:lnSpc>
                      </a:pPr>
                      <a:r>
                        <a:rPr kumimoji="1" lang="zh-CN" altLang="en-US" sz="16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服务为主导的</a:t>
                      </a:r>
                      <a:r>
                        <a:rPr kumimoji="1" lang="zh-CN" altLang="en-US" sz="1600" dirty="0" smtClean="0">
                          <a:solidFill>
                            <a:srgbClr val="C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杭州基地</a:t>
                      </a:r>
                      <a:r>
                        <a:rPr kumimoji="1" lang="en-US" altLang="zh-CN" sz="1600" dirty="0" smtClean="0">
                          <a:solidFill>
                            <a:srgbClr val="C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/</a:t>
                      </a:r>
                      <a:r>
                        <a:rPr kumimoji="1" lang="zh-CN" altLang="en-US" sz="1600" dirty="0" smtClean="0">
                          <a:solidFill>
                            <a:srgbClr val="C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杭州研究院</a:t>
                      </a:r>
                      <a:r>
                        <a:rPr kumimoji="1" lang="zh-CN" altLang="en-US" sz="16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成立</a:t>
                      </a:r>
                      <a:endParaRPr kumimoji="1" lang="zh-CN" altLang="en-U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664072">
                <a:tc>
                  <a:txBody>
                    <a:bodyPr/>
                    <a:lstStyle/>
                    <a:p>
                      <a:r>
                        <a:rPr lang="en-US" altLang="zh-CN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2015</a:t>
                      </a:r>
                      <a:endParaRPr lang="zh-CN" altLang="en-US" b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</a:pPr>
                      <a:r>
                        <a:rPr kumimoji="1" lang="zh-CN" altLang="en-US" sz="16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营收</a:t>
                      </a:r>
                      <a:r>
                        <a:rPr kumimoji="1" lang="en-US" altLang="zh-CN" sz="1600" dirty="0" smtClean="0">
                          <a:solidFill>
                            <a:srgbClr val="C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228</a:t>
                      </a:r>
                      <a:r>
                        <a:rPr kumimoji="1" lang="zh-CN" altLang="en-US" sz="1600" dirty="0" smtClean="0">
                          <a:solidFill>
                            <a:srgbClr val="C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亿</a:t>
                      </a:r>
                      <a:r>
                        <a:rPr kumimoji="1" lang="zh-CN" altLang="en-US" sz="16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人民币，净利润</a:t>
                      </a:r>
                      <a:r>
                        <a:rPr kumimoji="1" lang="en-US" altLang="zh-CN" sz="1600" dirty="0" smtClean="0">
                          <a:solidFill>
                            <a:srgbClr val="C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67.35</a:t>
                      </a:r>
                      <a:r>
                        <a:rPr kumimoji="1" lang="zh-CN" altLang="en-US" sz="1600" dirty="0" smtClean="0">
                          <a:solidFill>
                            <a:srgbClr val="C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亿</a:t>
                      </a:r>
                      <a:r>
                        <a:rPr kumimoji="1" lang="zh-CN" altLang="en-US" sz="16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人民币</a:t>
                      </a:r>
                      <a:endParaRPr kumimoji="1" lang="zh-CN" altLang="en-U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125249">
                <a:tc>
                  <a:txBody>
                    <a:bodyPr/>
                    <a:lstStyle/>
                    <a:p>
                      <a:r>
                        <a:rPr lang="en-US" altLang="zh-CN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2017</a:t>
                      </a:r>
                      <a:endParaRPr lang="zh-CN" altLang="en-US" b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</a:pPr>
                      <a:r>
                        <a:rPr kumimoji="1" lang="zh-CN" altLang="en-US" sz="16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截止</a:t>
                      </a:r>
                      <a:r>
                        <a:rPr kumimoji="1" lang="en-US" altLang="zh-CN" sz="1600" dirty="0" smtClean="0">
                          <a:solidFill>
                            <a:srgbClr val="C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2017</a:t>
                      </a:r>
                      <a:r>
                        <a:rPr kumimoji="1" lang="zh-CN" altLang="en-US" sz="16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年</a:t>
                      </a:r>
                      <a:r>
                        <a:rPr kumimoji="1" lang="en-US" altLang="zh-CN" sz="1600" dirty="0" smtClean="0">
                          <a:solidFill>
                            <a:srgbClr val="C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2</a:t>
                      </a:r>
                      <a:r>
                        <a:rPr kumimoji="1" lang="zh-CN" altLang="en-US" sz="16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月</a:t>
                      </a:r>
                      <a:r>
                        <a:rPr kumimoji="1" lang="en-US" altLang="zh-CN" sz="1600" dirty="0" smtClean="0">
                          <a:solidFill>
                            <a:srgbClr val="C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7</a:t>
                      </a:r>
                      <a:r>
                        <a:rPr kumimoji="1" lang="zh-CN" altLang="en-US" sz="16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日，网易总市值 </a:t>
                      </a:r>
                      <a:r>
                        <a:rPr kumimoji="1" lang="en-US" altLang="zh-CN" sz="1600" dirty="0" smtClean="0">
                          <a:solidFill>
                            <a:srgbClr val="C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338.14</a:t>
                      </a:r>
                      <a:r>
                        <a:rPr kumimoji="1" lang="zh-CN" altLang="en-US" sz="16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亿美金，每股股价</a:t>
                      </a:r>
                      <a:r>
                        <a:rPr kumimoji="1" lang="en-US" altLang="zh-CN" sz="1600" dirty="0" smtClean="0">
                          <a:solidFill>
                            <a:srgbClr val="C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258.67</a:t>
                      </a:r>
                      <a:r>
                        <a:rPr kumimoji="1" lang="zh-CN" altLang="en-US" sz="16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美金</a:t>
                      </a:r>
                      <a:endParaRPr kumimoji="1" lang="zh-CN" altLang="en-U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35" name="文本框 34"/>
          <p:cNvSpPr txBox="1"/>
          <p:nvPr/>
        </p:nvSpPr>
        <p:spPr>
          <a:xfrm>
            <a:off x="838200" y="5450347"/>
            <a:ext cx="438613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网易总部位于杭州，目前拥有各类</a:t>
            </a:r>
            <a:endParaRPr kumimoji="1" lang="en-US" altLang="zh-CN" b="1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互联网人才</a:t>
            </a:r>
            <a:r>
              <a:rPr kumimoji="1" lang="zh-CN" altLang="en-US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一万多</a:t>
            </a:r>
            <a:r>
              <a:rPr kumimoji="1" lang="zh-CN" altLang="en-US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名，产品服务</a:t>
            </a:r>
            <a:r>
              <a:rPr kumimoji="1" lang="en-US" altLang="zh-CN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10</a:t>
            </a:r>
            <a:r>
              <a:rPr kumimoji="1" lang="zh-CN" altLang="en-US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亿</a:t>
            </a:r>
            <a:r>
              <a:rPr kumimoji="1" lang="zh-CN" altLang="en-US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人</a:t>
            </a:r>
            <a:r>
              <a:rPr kumimoji="1" lang="en-US" altLang="zh-CN" b="1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…</a:t>
            </a:r>
            <a:endParaRPr lang="zh-CN" altLang="en-US" b="1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514879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788422" y="3027329"/>
            <a:ext cx="5127412" cy="803343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62507" tIns="62507" rIns="62507" bIns="62507" numCol="1" spcCol="38100" rtlCol="0" anchor="ctr">
            <a:spAutoFit/>
          </a:bodyPr>
          <a:lstStyle/>
          <a:p>
            <a:r>
              <a:rPr kumimoji="0" lang="en-US" altLang="zh-CN" sz="4400" b="1" u="none" strike="noStrike" cap="none" spc="0" normalizeH="0" baseline="0" dirty="0" smtClean="0">
                <a:ln>
                  <a:noFill/>
                </a:ln>
                <a:solidFill>
                  <a:srgbClr val="1465F4"/>
                </a:solidFill>
                <a:effectLst/>
                <a:uFillTx/>
                <a:latin typeface="Helvetica" charset="0"/>
                <a:ea typeface="Helvetica" charset="0"/>
                <a:cs typeface="Helvetica" charset="0"/>
                <a:sym typeface="Helvetica Light"/>
              </a:rPr>
              <a:t>PART</a:t>
            </a:r>
            <a:r>
              <a:rPr kumimoji="0" lang="zh-CN" altLang="en-US" sz="4400" b="1" u="none" strike="noStrike" cap="none" spc="0" normalizeH="0" baseline="0" dirty="0" smtClean="0">
                <a:ln>
                  <a:noFill/>
                </a:ln>
                <a:solidFill>
                  <a:srgbClr val="1465F4"/>
                </a:solidFill>
                <a:effectLst/>
                <a:uFillTx/>
                <a:latin typeface="Helvetica" charset="0"/>
                <a:ea typeface="Helvetica" charset="0"/>
                <a:cs typeface="Helvetica" charset="0"/>
                <a:sym typeface="Helvetica Light"/>
              </a:rPr>
              <a:t> </a:t>
            </a:r>
            <a:r>
              <a:rPr kumimoji="0" lang="en-US" altLang="zh-CN" sz="4400" b="1" u="none" strike="noStrike" cap="none" spc="0" normalizeH="0" baseline="0" dirty="0" smtClean="0">
                <a:ln>
                  <a:noFill/>
                </a:ln>
                <a:solidFill>
                  <a:srgbClr val="1465F4"/>
                </a:solidFill>
                <a:effectLst/>
                <a:uFillTx/>
                <a:latin typeface="Helvetica" charset="0"/>
                <a:ea typeface="Helvetica" charset="0"/>
                <a:cs typeface="Helvetica" charset="0"/>
                <a:sym typeface="Helvetica Light"/>
              </a:rPr>
              <a:t>03</a:t>
            </a:r>
            <a:r>
              <a:rPr kumimoji="0" lang="zh-CN" altLang="en-US" sz="4400" b="1" u="none" strike="noStrike" cap="none" spc="0" normalizeH="0" baseline="0" dirty="0" smtClean="0">
                <a:ln>
                  <a:noFill/>
                </a:ln>
                <a:solidFill>
                  <a:srgbClr val="1465F4"/>
                </a:solidFill>
                <a:effectLst/>
                <a:uFillTx/>
                <a:latin typeface="Helvetica" charset="0"/>
                <a:ea typeface="Helvetica" charset="0"/>
                <a:cs typeface="Helvetica" charset="0"/>
                <a:sym typeface="Helvetica Light"/>
              </a:rPr>
              <a:t> </a:t>
            </a:r>
            <a:r>
              <a:rPr kumimoji="1" lang="zh-CN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Helvetica" charset="0"/>
                <a:sym typeface="Helvetica Light"/>
              </a:rPr>
              <a:t>实</a:t>
            </a:r>
            <a:r>
              <a:rPr kumimoji="1" lang="zh-CN" altLang="en-US" sz="4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Helvetica" charset="0"/>
                <a:sym typeface="Helvetica Light"/>
              </a:rPr>
              <a:t>施与</a:t>
            </a:r>
            <a:r>
              <a:rPr kumimoji="1" lang="zh-CN" altLang="en-US" sz="4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案</a:t>
            </a:r>
            <a:r>
              <a:rPr kumimoji="1" lang="zh-CN" altLang="en-US" sz="4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例</a:t>
            </a:r>
            <a:endParaRPr lang="zh-CN" altLang="en-US" sz="4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Helvetica Light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788422" y="2467139"/>
            <a:ext cx="574158" cy="63795"/>
          </a:xfrm>
          <a:prstGeom prst="rect">
            <a:avLst/>
          </a:prstGeom>
          <a:solidFill>
            <a:srgbClr val="0D56FA"/>
          </a:solidFill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2507" tIns="62507" rIns="62507" bIns="62507" numCol="1" spcCol="38100" rtlCol="0" anchor="ctr">
            <a:spAutoFit/>
          </a:bodyPr>
          <a:lstStyle/>
          <a:p>
            <a:pPr marL="0" marR="0" indent="0" algn="ctr" defTabSz="79819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842452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0" dirty="0" smtClean="0"/>
              <a:t>实施与服务</a:t>
            </a:r>
            <a:endParaRPr kumimoji="1" lang="zh-CN" altLang="en-US" b="0" dirty="0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2"/>
          <a:srcRect t="7087" r="4057" b="4447"/>
          <a:stretch/>
        </p:blipFill>
        <p:spPr>
          <a:xfrm>
            <a:off x="6137126" y="0"/>
            <a:ext cx="6054874" cy="6858000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1623619" y="2003389"/>
            <a:ext cx="2865366" cy="3389035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2146" tIns="32146" rIns="32146" bIns="32146" numCol="1" spcCol="38100" rtlCol="0" anchor="ctr">
            <a:spAutoFit/>
          </a:bodyPr>
          <a:lstStyle/>
          <a:p>
            <a:pPr marL="235138" indent="-235138">
              <a:lnSpc>
                <a:spcPct val="200000"/>
              </a:lnSpc>
              <a:buFont typeface="Arial" charset="0"/>
              <a:buChar char="•"/>
            </a:pPr>
            <a:r>
              <a:rPr kumimoji="1" lang="zh-CN" altLang="en-US" sz="1543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解决方案，提供一体化方案</a:t>
            </a:r>
          </a:p>
          <a:p>
            <a:pPr marL="235138" indent="-235138">
              <a:lnSpc>
                <a:spcPct val="200000"/>
              </a:lnSpc>
              <a:buFont typeface="Arial" charset="0"/>
              <a:buChar char="•"/>
            </a:pPr>
            <a:r>
              <a:rPr kumimoji="1" lang="zh-CN" altLang="en-US" sz="1543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定制开发，满足个性化需求</a:t>
            </a:r>
          </a:p>
          <a:p>
            <a:pPr marL="235138" indent="-235138">
              <a:lnSpc>
                <a:spcPct val="200000"/>
              </a:lnSpc>
              <a:buFont typeface="Arial" charset="0"/>
              <a:buChar char="•"/>
            </a:pPr>
            <a:r>
              <a:rPr kumimoji="1" lang="zh-CN" altLang="en-US" sz="1543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培训辅导，一对一上门服务</a:t>
            </a:r>
          </a:p>
          <a:p>
            <a:pPr marL="235138" indent="-235138">
              <a:lnSpc>
                <a:spcPct val="200000"/>
              </a:lnSpc>
              <a:buFont typeface="Arial" charset="0"/>
              <a:buChar char="•"/>
            </a:pPr>
            <a:r>
              <a:rPr kumimoji="1" lang="zh-CN" altLang="en-US" sz="1543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技术咨询，协助建立业务主题</a:t>
            </a:r>
            <a:endParaRPr kumimoji="1" lang="en-US" altLang="zh-CN" sz="1543" dirty="0">
              <a:solidFill>
                <a:schemeClr val="tx1">
                  <a:lumMod val="65000"/>
                  <a:lumOff val="35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35138" indent="-235138">
              <a:lnSpc>
                <a:spcPct val="200000"/>
              </a:lnSpc>
              <a:buFont typeface="Arial" charset="0"/>
              <a:buChar char="•"/>
            </a:pPr>
            <a:r>
              <a:rPr kumimoji="1" lang="zh-CN" altLang="en-US" sz="1543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版本升级，保持行业领先</a:t>
            </a:r>
          </a:p>
          <a:p>
            <a:pPr marL="235138" indent="-235138">
              <a:lnSpc>
                <a:spcPct val="200000"/>
              </a:lnSpc>
              <a:buFont typeface="Arial" charset="0"/>
              <a:buChar char="•"/>
            </a:pPr>
            <a:r>
              <a:rPr kumimoji="1" lang="zh-CN" altLang="en-US" sz="1543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技术支持，解决后顾之忧</a:t>
            </a:r>
          </a:p>
          <a:p>
            <a:pPr marL="235138" indent="-235138" defTabSz="410777" hangingPunct="0">
              <a:lnSpc>
                <a:spcPct val="200000"/>
              </a:lnSpc>
              <a:buFont typeface="Arial" charset="0"/>
              <a:buChar char="•"/>
            </a:pPr>
            <a:endParaRPr lang="zh-CN" altLang="en-US" sz="1543" dirty="0">
              <a:solidFill>
                <a:schemeClr val="tx1">
                  <a:lumMod val="65000"/>
                  <a:lumOff val="35000"/>
                </a:schemeClr>
              </a:solidFill>
              <a:latin typeface="Microsoft YaHei" charset="-122"/>
              <a:ea typeface="Microsoft YaHei" charset="-122"/>
              <a:cs typeface="Microsoft YaHei" charset="-122"/>
              <a:sym typeface="Helvetica Light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301" y="5974824"/>
            <a:ext cx="1571624" cy="606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26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0" dirty="0"/>
              <a:t>DDB</a:t>
            </a:r>
            <a:r>
              <a:rPr lang="zh-CN" altLang="en-US" b="0" dirty="0"/>
              <a:t>应用案例</a:t>
            </a:r>
            <a:r>
              <a:rPr lang="en-US" altLang="zh-CN" b="0" dirty="0"/>
              <a:t>——IM</a:t>
            </a:r>
            <a:endParaRPr kumimoji="1" lang="zh-CN" altLang="en-US" b="0" dirty="0"/>
          </a:p>
        </p:txBody>
      </p:sp>
      <p:grpSp>
        <p:nvGrpSpPr>
          <p:cNvPr id="13" name="组合 2"/>
          <p:cNvGrpSpPr/>
          <p:nvPr/>
        </p:nvGrpSpPr>
        <p:grpSpPr>
          <a:xfrm>
            <a:off x="2099475" y="2158650"/>
            <a:ext cx="675647" cy="691002"/>
            <a:chOff x="3107160" y="4483257"/>
            <a:chExt cx="1478400" cy="1512000"/>
          </a:xfrm>
        </p:grpSpPr>
        <p:sp>
          <p:nvSpPr>
            <p:cNvPr id="14" name="Shape 472"/>
            <p:cNvSpPr/>
            <p:nvPr/>
          </p:nvSpPr>
          <p:spPr>
            <a:xfrm>
              <a:off x="3107160" y="4987257"/>
              <a:ext cx="1478400" cy="1008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FFFFFF"/>
            </a:solidFill>
            <a:ln w="76200" cap="flat">
              <a:solidFill>
                <a:srgbClr val="3163FA"/>
              </a:solidFill>
              <a:prstDash val="solid"/>
              <a:miter lim="400000"/>
            </a:ln>
            <a:effectLst/>
          </p:spPr>
          <p:txBody>
            <a:bodyPr wrap="square" lIns="145850" tIns="145850" rIns="145850" bIns="14585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sz="7000"/>
            </a:p>
          </p:txBody>
        </p:sp>
        <p:sp>
          <p:nvSpPr>
            <p:cNvPr id="15" name="Shape 472"/>
            <p:cNvSpPr/>
            <p:nvPr/>
          </p:nvSpPr>
          <p:spPr>
            <a:xfrm>
              <a:off x="3107160" y="4749878"/>
              <a:ext cx="1478400" cy="1008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FFFFFF"/>
            </a:solidFill>
            <a:ln w="76200" cap="flat">
              <a:solidFill>
                <a:srgbClr val="3163FA"/>
              </a:solidFill>
              <a:prstDash val="solid"/>
              <a:miter lim="400000"/>
            </a:ln>
            <a:effectLst/>
          </p:spPr>
          <p:txBody>
            <a:bodyPr wrap="square" lIns="145850" tIns="145850" rIns="145850" bIns="14585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sz="7000"/>
            </a:p>
          </p:txBody>
        </p:sp>
        <p:sp>
          <p:nvSpPr>
            <p:cNvPr id="16" name="Shape 472"/>
            <p:cNvSpPr/>
            <p:nvPr/>
          </p:nvSpPr>
          <p:spPr>
            <a:xfrm>
              <a:off x="3107160" y="4483257"/>
              <a:ext cx="1478400" cy="1008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FFFFFF"/>
            </a:solidFill>
            <a:ln w="76200" cap="flat">
              <a:solidFill>
                <a:srgbClr val="3163FA"/>
              </a:solidFill>
              <a:prstDash val="solid"/>
              <a:miter lim="400000"/>
            </a:ln>
            <a:effectLst/>
          </p:spPr>
          <p:txBody>
            <a:bodyPr wrap="square" lIns="145850" tIns="145850" rIns="145850" bIns="14585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sz="7000"/>
            </a:p>
          </p:txBody>
        </p:sp>
      </p:grpSp>
      <p:sp>
        <p:nvSpPr>
          <p:cNvPr id="18" name="Shape 465"/>
          <p:cNvSpPr txBox="1">
            <a:spLocks/>
          </p:cNvSpPr>
          <p:nvPr/>
        </p:nvSpPr>
        <p:spPr>
          <a:xfrm>
            <a:off x="1794868" y="3030237"/>
            <a:ext cx="1368967" cy="687481"/>
          </a:xfrm>
          <a:prstGeom prst="rect">
            <a:avLst/>
          </a:prstGeom>
        </p:spPr>
        <p:txBody>
          <a:bodyPr vert="horz" lIns="213318" tIns="106659" rIns="213318" bIns="106659" rtlCol="0">
            <a:noAutofit/>
          </a:bodyPr>
          <a:lstStyle>
            <a:lvl1pPr marL="0" indent="0" algn="l" defTabSz="914217" rtl="0" eaLnBrk="1" latinLnBrk="0" hangingPunct="1">
              <a:spcBef>
                <a:spcPts val="0"/>
              </a:spcBef>
              <a:buSzTx/>
              <a:buFont typeface="Arial" pitchFamily="34" charset="0"/>
              <a:buNone/>
              <a:defRPr sz="4000" kern="1200">
                <a:solidFill>
                  <a:srgbClr val="2C6AFF"/>
                </a:solidFill>
                <a:latin typeface="Source Han Sans CN Medium"/>
                <a:ea typeface="Source Han Sans CN Medium"/>
                <a:cs typeface="Source Han Sans CN Medium"/>
                <a:sym typeface="Source Han Sans CN Medium"/>
              </a:defRPr>
            </a:lvl1pPr>
            <a:lvl2pPr marL="742802" indent="-285693" algn="l" defTabSz="91421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772" indent="-228555" algn="l" defTabSz="91421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880" indent="-228555" algn="l" defTabSz="91421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6990" indent="-228555" algn="l" defTabSz="91421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098" indent="-228555" algn="l" defTabSz="91421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207" indent="-228555" algn="l" defTabSz="91421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315" indent="-228555" algn="l" defTabSz="91421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425" indent="-228555" algn="l" defTabSz="91421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400" dirty="0">
                <a:latin typeface="+mj-ea"/>
                <a:ea typeface="+mj-ea"/>
              </a:rPr>
              <a:t>业务表</a:t>
            </a:r>
            <a:endParaRPr lang="en-US" altLang="zh-CN" sz="2400" dirty="0">
              <a:latin typeface="+mj-ea"/>
              <a:ea typeface="+mj-ea"/>
            </a:endParaRPr>
          </a:p>
        </p:txBody>
      </p:sp>
      <p:graphicFrame>
        <p:nvGraphicFramePr>
          <p:cNvPr id="19" name="表格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768061"/>
              </p:ext>
            </p:extLst>
          </p:nvPr>
        </p:nvGraphicFramePr>
        <p:xfrm>
          <a:off x="4001418" y="1829021"/>
          <a:ext cx="5924205" cy="1923422"/>
        </p:xfrm>
        <a:graphic>
          <a:graphicData uri="http://schemas.openxmlformats.org/drawingml/2006/table">
            <a:tbl>
              <a:tblPr firstRow="1" bandRow="1">
                <a:tableStyleId>{5202B0CA-FC54-4496-8BCA-5EF66A818D29}</a:tableStyleId>
              </a:tblPr>
              <a:tblGrid>
                <a:gridCol w="160268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5266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168851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458198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/>
                        <a:t>表名</a:t>
                      </a:r>
                      <a:endParaRPr lang="zh-CN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marL="188830" marR="188830" marT="94415" marB="94415">
                    <a:lnL w="12700" cap="flat" cmpd="sng" algn="ctr">
                      <a:solidFill>
                        <a:srgbClr val="2B68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B68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B68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B68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68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/>
                        <a:t>数据规模</a:t>
                      </a:r>
                      <a:endParaRPr lang="zh-CN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marL="188830" marR="188830" marT="94415" marB="94415">
                    <a:lnL w="12700" cap="flat" cmpd="sng" algn="ctr">
                      <a:solidFill>
                        <a:srgbClr val="2B68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B68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B68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B68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68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/>
                        <a:t>每日数据增长</a:t>
                      </a:r>
                      <a:endParaRPr lang="zh-CN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marL="188830" marR="188830" marT="94415" marB="94415">
                    <a:lnL w="12700" cap="flat" cmpd="sng" algn="ctr">
                      <a:solidFill>
                        <a:srgbClr val="2B68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B68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B68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B68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68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8408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用户表</a:t>
                      </a:r>
                      <a:endParaRPr lang="en-US" altLang="zh-CN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88830" marR="188830" marT="94415" marB="94415" anchor="ctr">
                    <a:lnL w="12700" cap="flat" cmpd="sng" algn="ctr">
                      <a:solidFill>
                        <a:srgbClr val="2B68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B68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B68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B68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200GB +</a:t>
                      </a:r>
                      <a:endParaRPr lang="zh-CN" altLang="en-U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88830" marR="188830" marT="94415" marB="94415">
                    <a:lnL w="12700" cap="flat" cmpd="sng" algn="ctr">
                      <a:solidFill>
                        <a:srgbClr val="2B68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B68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B68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B68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100MB +</a:t>
                      </a:r>
                      <a:endParaRPr lang="zh-CN" altLang="en-U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88830" marR="188830" marT="94415" marB="94415">
                    <a:lnL w="12700" cap="flat" cmpd="sng" algn="ctr">
                      <a:solidFill>
                        <a:srgbClr val="2B68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B68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B68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B68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88408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朋友表</a:t>
                      </a:r>
                    </a:p>
                  </a:txBody>
                  <a:tcPr marL="188830" marR="188830" marT="94415" marB="94415" anchor="ctr">
                    <a:lnL w="12700" cap="flat" cmpd="sng" algn="ctr">
                      <a:solidFill>
                        <a:srgbClr val="2B68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B68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B68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B68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1TB</a:t>
                      </a:r>
                      <a:r>
                        <a:rPr lang="en-US" altLang="zh-CN" sz="16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+</a:t>
                      </a:r>
                      <a:endParaRPr lang="zh-CN" altLang="en-U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88830" marR="188830" marT="94415" marB="94415">
                    <a:lnL w="12700" cap="flat" cmpd="sng" algn="ctr">
                      <a:solidFill>
                        <a:srgbClr val="2B68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B68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B68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B68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800MB +</a:t>
                      </a:r>
                      <a:endParaRPr lang="zh-CN" altLang="en-U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88830" marR="188830" marT="94415" marB="94415">
                    <a:lnL w="12700" cap="flat" cmpd="sng" algn="ctr">
                      <a:solidFill>
                        <a:srgbClr val="2B68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B68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B68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B68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488408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消息表</a:t>
                      </a:r>
                    </a:p>
                  </a:txBody>
                  <a:tcPr marL="188830" marR="188830" marT="94415" marB="94415" anchor="ctr">
                    <a:lnL w="12700" cap="flat" cmpd="sng" algn="ctr">
                      <a:solidFill>
                        <a:srgbClr val="2B68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B68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B68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B68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10TB +</a:t>
                      </a:r>
                      <a:endParaRPr lang="zh-CN" altLang="en-U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88830" marR="188830" marT="94415" marB="94415">
                    <a:lnL w="12700" cap="flat" cmpd="sng" algn="ctr">
                      <a:solidFill>
                        <a:srgbClr val="2B68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B68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B68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B68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10GB +</a:t>
                      </a:r>
                      <a:endParaRPr lang="zh-CN" altLang="en-U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88830" marR="188830" marT="94415" marB="94415">
                    <a:lnL w="12700" cap="flat" cmpd="sng" algn="ctr">
                      <a:solidFill>
                        <a:srgbClr val="2B68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B68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B68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B68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1" name="Shape 467"/>
          <p:cNvSpPr/>
          <p:nvPr/>
        </p:nvSpPr>
        <p:spPr>
          <a:xfrm>
            <a:off x="3873402" y="4247207"/>
            <a:ext cx="8064896" cy="178849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45782" tIns="145782" rIns="145782" bIns="145782" anchor="ctr">
            <a:normAutofit/>
          </a:bodyPr>
          <a:lstStyle>
            <a:lvl1pPr algn="l" defTabSz="457200">
              <a:lnSpc>
                <a:spcPct val="120000"/>
              </a:lnSpc>
              <a:defRPr sz="2800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marL="457200" indent="-457200">
              <a:lnSpc>
                <a:spcPct val="150000"/>
              </a:lnSpc>
              <a:buFont typeface="Arial" charset="0"/>
              <a:buChar char="•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用户可通过手机号和账号名登陆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 marL="457200" indent="-457200">
              <a:lnSpc>
                <a:spcPct val="150000"/>
              </a:lnSpc>
              <a:buFont typeface="Arial" charset="0"/>
              <a:buChar char="•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查询“我的朋友”和“我是谁朋友”各占一半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 marL="457200" indent="-457200">
              <a:lnSpc>
                <a:spcPct val="150000"/>
              </a:lnSpc>
              <a:buFont typeface="Arial" charset="0"/>
              <a:buChar char="•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聊天记录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3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个月定期归档，以冷热分离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3" name="Shape 465"/>
          <p:cNvSpPr txBox="1">
            <a:spLocks/>
          </p:cNvSpPr>
          <p:nvPr/>
        </p:nvSpPr>
        <p:spPr>
          <a:xfrm>
            <a:off x="1570433" y="5348220"/>
            <a:ext cx="1817836" cy="687481"/>
          </a:xfrm>
          <a:prstGeom prst="rect">
            <a:avLst/>
          </a:prstGeom>
        </p:spPr>
        <p:txBody>
          <a:bodyPr vert="horz" lIns="213318" tIns="106659" rIns="213318" bIns="106659" rtlCol="0">
            <a:noAutofit/>
          </a:bodyPr>
          <a:lstStyle>
            <a:lvl1pPr marL="0" indent="0" algn="l" defTabSz="914217" rtl="0" eaLnBrk="1" latinLnBrk="0" hangingPunct="1">
              <a:spcBef>
                <a:spcPts val="0"/>
              </a:spcBef>
              <a:buSzTx/>
              <a:buFont typeface="Arial" pitchFamily="34" charset="0"/>
              <a:buNone/>
              <a:defRPr sz="4000" kern="1200">
                <a:solidFill>
                  <a:srgbClr val="2C6AFF"/>
                </a:solidFill>
                <a:latin typeface="Source Han Sans CN Medium"/>
                <a:ea typeface="Source Han Sans CN Medium"/>
                <a:cs typeface="Source Han Sans CN Medium"/>
                <a:sym typeface="Source Han Sans CN Medium"/>
              </a:defRPr>
            </a:lvl1pPr>
            <a:lvl2pPr marL="742802" indent="-285693" algn="l" defTabSz="91421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772" indent="-228555" algn="l" defTabSz="91421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880" indent="-228555" algn="l" defTabSz="91421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6990" indent="-228555" algn="l" defTabSz="91421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098" indent="-228555" algn="l" defTabSz="91421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207" indent="-228555" algn="l" defTabSz="91421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315" indent="-228555" algn="l" defTabSz="91421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425" indent="-228555" algn="l" defTabSz="91421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400" smtClean="0">
                <a:latin typeface="+mj-ea"/>
                <a:ea typeface="+mj-ea"/>
              </a:rPr>
              <a:t>业务规则</a:t>
            </a:r>
            <a:endParaRPr lang="en-US" altLang="zh-CN" sz="2400" dirty="0">
              <a:latin typeface="+mj-ea"/>
              <a:ea typeface="+mj-ea"/>
            </a:endParaRPr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3982" y="4703142"/>
            <a:ext cx="650737" cy="645078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1101" y="474136"/>
            <a:ext cx="1571624" cy="606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4476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439"/>
          <p:cNvSpPr/>
          <p:nvPr/>
        </p:nvSpPr>
        <p:spPr>
          <a:xfrm>
            <a:off x="1607643" y="1298238"/>
            <a:ext cx="5974356" cy="55421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634" y="1270"/>
                </a:moveTo>
                <a:cubicBezTo>
                  <a:pt x="10718" y="4431"/>
                  <a:pt x="14458" y="6897"/>
                  <a:pt x="19067" y="8149"/>
                </a:cubicBezTo>
                <a:cubicBezTo>
                  <a:pt x="19892" y="8373"/>
                  <a:pt x="20738" y="8555"/>
                  <a:pt x="21600" y="8694"/>
                </a:cubicBezTo>
                <a:lnTo>
                  <a:pt x="21600" y="11070"/>
                </a:lnTo>
                <a:cubicBezTo>
                  <a:pt x="15549" y="12426"/>
                  <a:pt x="10892" y="15863"/>
                  <a:pt x="9240" y="20190"/>
                </a:cubicBezTo>
                <a:cubicBezTo>
                  <a:pt x="9063" y="20654"/>
                  <a:pt x="8923" y="21125"/>
                  <a:pt x="8822" y="21600"/>
                </a:cubicBezTo>
                <a:lnTo>
                  <a:pt x="0" y="21600"/>
                </a:lnTo>
                <a:lnTo>
                  <a:pt x="0" y="0"/>
                </a:lnTo>
                <a:lnTo>
                  <a:pt x="8634" y="1270"/>
                </a:lnTo>
                <a:close/>
              </a:path>
            </a:pathLst>
          </a:custGeom>
          <a:gradFill flip="none" rotWithShape="1">
            <a:gsLst>
              <a:gs pos="0">
                <a:srgbClr val="DCDEE0"/>
              </a:gs>
              <a:gs pos="100000">
                <a:srgbClr val="FFFFFF">
                  <a:alpha val="0"/>
                </a:srgbClr>
              </a:gs>
            </a:gsLst>
            <a:lin ang="11153617" scaled="0"/>
          </a:gradFill>
          <a:ln w="12700" cap="flat">
            <a:noFill/>
            <a:miter lim="400000"/>
          </a:ln>
          <a:effectLst/>
        </p:spPr>
        <p:txBody>
          <a:bodyPr wrap="square" lIns="75009" tIns="75009" rIns="75009" bIns="75009" numCol="1" anchor="ctr">
            <a:noAutofit/>
          </a:bodyPr>
          <a:lstStyle/>
          <a:p>
            <a:pPr>
              <a:defRPr sz="3000"/>
            </a:pPr>
            <a:endParaRPr sz="3600"/>
          </a:p>
        </p:txBody>
      </p:sp>
      <p:sp>
        <p:nvSpPr>
          <p:cNvPr id="28" name="Shape 440"/>
          <p:cNvSpPr/>
          <p:nvPr/>
        </p:nvSpPr>
        <p:spPr>
          <a:xfrm>
            <a:off x="7380587" y="3157404"/>
            <a:ext cx="1133221" cy="1296144"/>
          </a:xfrm>
          <a:prstGeom prst="rightArrow">
            <a:avLst>
              <a:gd name="adj1" fmla="val 32000"/>
              <a:gd name="adj2" fmla="val 98599"/>
            </a:avLst>
          </a:prstGeom>
          <a:solidFill>
            <a:srgbClr val="E4E5E7"/>
          </a:solidFill>
          <a:ln w="3175" cap="flat">
            <a:noFill/>
            <a:miter lim="400000"/>
          </a:ln>
          <a:effectLst/>
        </p:spPr>
        <p:txBody>
          <a:bodyPr wrap="square" lIns="75009" tIns="75009" rIns="75009" bIns="75009" numCol="1" anchor="ctr">
            <a:noAutofit/>
          </a:bodyPr>
          <a:lstStyle/>
          <a:p>
            <a:pPr>
              <a:defRPr sz="3000">
                <a:solidFill>
                  <a:srgbClr val="FFFFFF"/>
                </a:solidFill>
              </a:defRPr>
            </a:pPr>
            <a:endParaRPr sz="3600"/>
          </a:p>
        </p:txBody>
      </p:sp>
      <p:sp>
        <p:nvSpPr>
          <p:cNvPr id="29" name="Shape 442"/>
          <p:cNvSpPr/>
          <p:nvPr/>
        </p:nvSpPr>
        <p:spPr>
          <a:xfrm>
            <a:off x="1749850" y="1298238"/>
            <a:ext cx="4641289" cy="1700840"/>
          </a:xfrm>
          <a:prstGeom prst="roundRect">
            <a:avLst/>
          </a:prstGeom>
          <a:solidFill>
            <a:srgbClr val="FFFFFF"/>
          </a:solidFill>
          <a:ln w="25400">
            <a:solidFill>
              <a:srgbClr val="3373F5"/>
            </a:solidFill>
            <a:miter lim="400000"/>
          </a:ln>
        </p:spPr>
        <p:txBody>
          <a:bodyPr lIns="30875" tIns="30875" rIns="30875" bIns="30875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sz="3600"/>
          </a:p>
        </p:txBody>
      </p:sp>
      <p:sp>
        <p:nvSpPr>
          <p:cNvPr id="30" name="Shape 443"/>
          <p:cNvSpPr/>
          <p:nvPr/>
        </p:nvSpPr>
        <p:spPr>
          <a:xfrm>
            <a:off x="1924983" y="1317600"/>
            <a:ext cx="4422951" cy="198093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0889" tIns="30889" rIns="30889" bIns="30889">
            <a:normAutofit/>
          </a:bodyPr>
          <a:lstStyle/>
          <a:p>
            <a:pPr algn="ctr">
              <a:lnSpc>
                <a:spcPct val="140000"/>
              </a:lnSpc>
              <a:spcBef>
                <a:spcPts val="247"/>
              </a:spcBef>
              <a:buSzPct val="100000"/>
              <a:defRPr sz="1800">
                <a:solidFill>
                  <a:srgbClr val="53585F"/>
                </a:solidFill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1400" b="1" dirty="0" smtClean="0">
                <a:latin typeface="+mj-ea"/>
                <a:ea typeface="+mj-ea"/>
              </a:rPr>
              <a:t>建表</a:t>
            </a:r>
            <a:endParaRPr lang="en-US" altLang="zh-CN" sz="1400" b="1" dirty="0">
              <a:latin typeface="+mj-ea"/>
              <a:ea typeface="+mj-ea"/>
            </a:endParaRPr>
          </a:p>
          <a:p>
            <a:pPr marL="174247" indent="-174247">
              <a:lnSpc>
                <a:spcPct val="140000"/>
              </a:lnSpc>
              <a:spcBef>
                <a:spcPts val="247"/>
              </a:spcBef>
              <a:buSzPct val="100000"/>
              <a:buFontTx/>
              <a:buAutoNum type="arabicPeriod"/>
              <a:defRPr sz="1800">
                <a:solidFill>
                  <a:srgbClr val="53585F"/>
                </a:solidFill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1200" dirty="0">
                <a:latin typeface="+mj-ea"/>
                <a:ea typeface="+mj-ea"/>
              </a:rPr>
              <a:t>设置用户表自增</a:t>
            </a:r>
            <a:r>
              <a:rPr lang="en-US" altLang="zh-CN" sz="1200" dirty="0">
                <a:latin typeface="+mj-ea"/>
                <a:ea typeface="+mj-ea"/>
              </a:rPr>
              <a:t>ID</a:t>
            </a:r>
            <a:r>
              <a:rPr lang="zh-CN" altLang="en-US" sz="1200" dirty="0">
                <a:latin typeface="+mj-ea"/>
                <a:ea typeface="+mj-ea"/>
              </a:rPr>
              <a:t>为</a:t>
            </a:r>
            <a:r>
              <a:rPr lang="en-US" altLang="zh-CN" sz="1200" dirty="0" err="1">
                <a:latin typeface="+mj-ea"/>
                <a:ea typeface="+mj-ea"/>
              </a:rPr>
              <a:t>userId</a:t>
            </a:r>
            <a:endParaRPr lang="en-US" altLang="zh-CN" sz="1200" dirty="0">
              <a:latin typeface="+mj-ea"/>
              <a:ea typeface="+mj-ea"/>
            </a:endParaRPr>
          </a:p>
          <a:p>
            <a:pPr marL="174247" indent="-174247">
              <a:lnSpc>
                <a:spcPct val="140000"/>
              </a:lnSpc>
              <a:spcBef>
                <a:spcPts val="247"/>
              </a:spcBef>
              <a:buSzPct val="100000"/>
              <a:buAutoNum type="arabicPeriod"/>
              <a:defRPr sz="1800">
                <a:solidFill>
                  <a:srgbClr val="53585F"/>
                </a:solidFill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1200" dirty="0">
                <a:latin typeface="+mj-ea"/>
                <a:ea typeface="+mj-ea"/>
              </a:rPr>
              <a:t>选择三张表的均衡字段均为</a:t>
            </a:r>
            <a:r>
              <a:rPr lang="en-US" altLang="zh-CN" sz="1200" dirty="0" err="1">
                <a:latin typeface="+mj-ea"/>
                <a:ea typeface="+mj-ea"/>
              </a:rPr>
              <a:t>userId</a:t>
            </a:r>
            <a:endParaRPr lang="en-US" altLang="zh-CN" sz="1200" dirty="0">
              <a:latin typeface="+mj-ea"/>
              <a:ea typeface="+mj-ea"/>
            </a:endParaRPr>
          </a:p>
          <a:p>
            <a:pPr marL="174247" indent="-174247">
              <a:lnSpc>
                <a:spcPct val="140000"/>
              </a:lnSpc>
              <a:spcBef>
                <a:spcPts val="247"/>
              </a:spcBef>
              <a:buSzPct val="100000"/>
              <a:buAutoNum type="arabicPeriod"/>
              <a:defRPr sz="1800">
                <a:solidFill>
                  <a:srgbClr val="53585F"/>
                </a:solidFill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1200" dirty="0">
                <a:latin typeface="+mj-ea"/>
                <a:ea typeface="+mj-ea"/>
              </a:rPr>
              <a:t>保障业务中</a:t>
            </a:r>
            <a:r>
              <a:rPr lang="en-US" altLang="zh-CN" sz="1200" dirty="0">
                <a:latin typeface="+mj-ea"/>
                <a:ea typeface="+mj-ea"/>
              </a:rPr>
              <a:t>80%</a:t>
            </a:r>
            <a:r>
              <a:rPr lang="zh-CN" altLang="en-US" sz="1200" dirty="0">
                <a:latin typeface="+mj-ea"/>
                <a:ea typeface="+mj-ea"/>
              </a:rPr>
              <a:t>以上</a:t>
            </a:r>
            <a:r>
              <a:rPr lang="en-US" altLang="zh-CN" sz="1200" dirty="0">
                <a:latin typeface="+mj-ea"/>
                <a:ea typeface="+mj-ea"/>
              </a:rPr>
              <a:t>SQL</a:t>
            </a:r>
            <a:r>
              <a:rPr lang="zh-CN" altLang="en-US" sz="1200" dirty="0">
                <a:latin typeface="+mj-ea"/>
                <a:ea typeface="+mj-ea"/>
              </a:rPr>
              <a:t>包含</a:t>
            </a:r>
            <a:r>
              <a:rPr lang="en-US" altLang="zh-CN" sz="1200" dirty="0" err="1">
                <a:latin typeface="+mj-ea"/>
                <a:ea typeface="+mj-ea"/>
              </a:rPr>
              <a:t>userId</a:t>
            </a:r>
            <a:r>
              <a:rPr lang="zh-CN" altLang="en-US" sz="1200" dirty="0">
                <a:latin typeface="+mj-ea"/>
                <a:ea typeface="+mj-ea"/>
              </a:rPr>
              <a:t>的判等条件</a:t>
            </a:r>
            <a:endParaRPr lang="en-US" altLang="zh-CN" sz="1200" dirty="0">
              <a:latin typeface="+mj-ea"/>
              <a:ea typeface="+mj-ea"/>
            </a:endParaRPr>
          </a:p>
          <a:p>
            <a:pPr>
              <a:lnSpc>
                <a:spcPct val="140000"/>
              </a:lnSpc>
              <a:spcBef>
                <a:spcPts val="247"/>
              </a:spcBef>
              <a:buSzPct val="100000"/>
              <a:defRPr sz="1800">
                <a:solidFill>
                  <a:srgbClr val="53585F"/>
                </a:solidFill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en-US" altLang="zh-CN" sz="1200" dirty="0">
                <a:latin typeface="+mj-ea"/>
                <a:ea typeface="+mj-ea"/>
              </a:rPr>
              <a:t>  (</a:t>
            </a:r>
            <a:r>
              <a:rPr lang="zh-CN" altLang="en-US" sz="1200" dirty="0">
                <a:latin typeface="+mj-ea"/>
                <a:ea typeface="+mj-ea"/>
              </a:rPr>
              <a:t>在建表语句后指定</a:t>
            </a:r>
            <a:r>
              <a:rPr lang="en-US" altLang="zh-CN" sz="1200" dirty="0">
                <a:latin typeface="+mj-ea"/>
                <a:ea typeface="+mj-ea"/>
              </a:rPr>
              <a:t>hint: /*BF=</a:t>
            </a:r>
            <a:r>
              <a:rPr lang="en-US" altLang="zh-CN" sz="1200" dirty="0" err="1">
                <a:latin typeface="+mj-ea"/>
                <a:ea typeface="+mj-ea"/>
              </a:rPr>
              <a:t>userId</a:t>
            </a:r>
            <a:r>
              <a:rPr lang="en-US" altLang="zh-CN" sz="1200" dirty="0">
                <a:latin typeface="+mj-ea"/>
                <a:ea typeface="+mj-ea"/>
              </a:rPr>
              <a:t>*/)</a:t>
            </a:r>
          </a:p>
          <a:p>
            <a:pPr marL="174247" indent="-174247">
              <a:lnSpc>
                <a:spcPct val="140000"/>
              </a:lnSpc>
              <a:spcBef>
                <a:spcPts val="247"/>
              </a:spcBef>
              <a:buSzPct val="100000"/>
              <a:buAutoNum type="arabicPeriod"/>
              <a:defRPr sz="1800">
                <a:solidFill>
                  <a:srgbClr val="53585F"/>
                </a:solidFill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endParaRPr lang="en-US" altLang="zh-CN" sz="1200" dirty="0">
              <a:latin typeface="+mj-ea"/>
              <a:ea typeface="+mj-ea"/>
            </a:endParaRPr>
          </a:p>
        </p:txBody>
      </p:sp>
      <p:sp>
        <p:nvSpPr>
          <p:cNvPr id="31" name="Shape 442"/>
          <p:cNvSpPr/>
          <p:nvPr/>
        </p:nvSpPr>
        <p:spPr>
          <a:xfrm>
            <a:off x="1749850" y="3120769"/>
            <a:ext cx="4641289" cy="1793668"/>
          </a:xfrm>
          <a:prstGeom prst="roundRect">
            <a:avLst/>
          </a:prstGeom>
          <a:solidFill>
            <a:srgbClr val="FFFFFF"/>
          </a:solidFill>
          <a:ln w="25400">
            <a:solidFill>
              <a:srgbClr val="3373F5"/>
            </a:solidFill>
            <a:miter lim="400000"/>
          </a:ln>
        </p:spPr>
        <p:txBody>
          <a:bodyPr lIns="30875" tIns="30875" rIns="30875" bIns="30875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sz="3600"/>
          </a:p>
        </p:txBody>
      </p:sp>
      <p:sp>
        <p:nvSpPr>
          <p:cNvPr id="32" name="Shape 443"/>
          <p:cNvSpPr/>
          <p:nvPr/>
        </p:nvSpPr>
        <p:spPr>
          <a:xfrm>
            <a:off x="1881776" y="3201014"/>
            <a:ext cx="4422953" cy="158560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0889" tIns="30889" rIns="30889" bIns="30889">
            <a:noAutofit/>
          </a:bodyPr>
          <a:lstStyle/>
          <a:p>
            <a:pPr algn="ctr">
              <a:lnSpc>
                <a:spcPct val="140000"/>
              </a:lnSpc>
              <a:spcBef>
                <a:spcPts val="247"/>
              </a:spcBef>
              <a:buSzPct val="100000"/>
              <a:defRPr sz="1800">
                <a:solidFill>
                  <a:srgbClr val="53585F"/>
                </a:solidFill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1400" b="1" dirty="0">
                <a:latin typeface="+mj-ea"/>
                <a:ea typeface="+mj-ea"/>
              </a:rPr>
              <a:t>业务</a:t>
            </a:r>
            <a:r>
              <a:rPr lang="en-US" altLang="zh-CN" sz="1400" b="1" dirty="0">
                <a:latin typeface="+mj-ea"/>
                <a:ea typeface="+mj-ea"/>
              </a:rPr>
              <a:t>1 &amp; </a:t>
            </a:r>
            <a:r>
              <a:rPr lang="en-US" altLang="zh-CN" sz="1400" b="1" dirty="0" smtClean="0">
                <a:latin typeface="+mj-ea"/>
                <a:ea typeface="+mj-ea"/>
              </a:rPr>
              <a:t>2</a:t>
            </a:r>
            <a:endParaRPr lang="en-US" altLang="zh-CN" sz="1400" b="1" dirty="0">
              <a:latin typeface="+mj-ea"/>
              <a:ea typeface="+mj-ea"/>
            </a:endParaRPr>
          </a:p>
          <a:p>
            <a:pPr marL="174247" indent="-174247">
              <a:lnSpc>
                <a:spcPct val="140000"/>
              </a:lnSpc>
              <a:spcBef>
                <a:spcPts val="247"/>
              </a:spcBef>
              <a:buSzPct val="100000"/>
              <a:buFontTx/>
              <a:buAutoNum type="arabicPeriod"/>
              <a:defRPr sz="1800">
                <a:solidFill>
                  <a:srgbClr val="53585F"/>
                </a:solidFill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1200" dirty="0">
                <a:latin typeface="+mj-ea"/>
                <a:ea typeface="+mj-ea"/>
              </a:rPr>
              <a:t>为用户表建反查表</a:t>
            </a:r>
            <a:r>
              <a:rPr lang="en-US" altLang="zh-CN" sz="1200" dirty="0">
                <a:latin typeface="+mj-ea"/>
                <a:ea typeface="+mj-ea"/>
              </a:rPr>
              <a:t>phone2user</a:t>
            </a:r>
          </a:p>
          <a:p>
            <a:pPr marL="174247" indent="-174247">
              <a:lnSpc>
                <a:spcPct val="140000"/>
              </a:lnSpc>
              <a:spcBef>
                <a:spcPts val="247"/>
              </a:spcBef>
              <a:buSzPct val="100000"/>
              <a:buAutoNum type="arabicPeriod"/>
              <a:defRPr sz="1800">
                <a:solidFill>
                  <a:srgbClr val="53585F"/>
                </a:solidFill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1200" dirty="0">
                <a:latin typeface="+mj-ea"/>
                <a:ea typeface="+mj-ea"/>
              </a:rPr>
              <a:t>为朋友表建立冗余表</a:t>
            </a:r>
            <a:r>
              <a:rPr lang="en-US" altLang="zh-CN" sz="1200" dirty="0" err="1">
                <a:latin typeface="+mj-ea"/>
                <a:ea typeface="+mj-ea"/>
              </a:rPr>
              <a:t>friend_reverse</a:t>
            </a:r>
            <a:endParaRPr lang="en-US" altLang="zh-CN" sz="1200" dirty="0">
              <a:latin typeface="+mj-ea"/>
              <a:ea typeface="+mj-ea"/>
            </a:endParaRPr>
          </a:p>
          <a:p>
            <a:pPr marL="174247" indent="-174247">
              <a:lnSpc>
                <a:spcPct val="140000"/>
              </a:lnSpc>
              <a:spcBef>
                <a:spcPts val="247"/>
              </a:spcBef>
              <a:buSzPct val="100000"/>
              <a:buAutoNum type="arabicPeriod"/>
              <a:defRPr sz="1800">
                <a:solidFill>
                  <a:srgbClr val="53585F"/>
                </a:solidFill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1200" dirty="0">
                <a:latin typeface="+mj-ea"/>
                <a:ea typeface="+mj-ea"/>
              </a:rPr>
              <a:t>插入用户数据和朋友数据时，同时插入反查表和冗余表</a:t>
            </a:r>
            <a:endParaRPr lang="en-US" altLang="zh-CN" sz="1200" dirty="0">
              <a:latin typeface="+mj-ea"/>
              <a:ea typeface="+mj-ea"/>
            </a:endParaRPr>
          </a:p>
          <a:p>
            <a:pPr marL="174247" indent="-174247">
              <a:lnSpc>
                <a:spcPct val="140000"/>
              </a:lnSpc>
              <a:spcBef>
                <a:spcPts val="247"/>
              </a:spcBef>
              <a:buSzPct val="100000"/>
              <a:buAutoNum type="arabicPeriod"/>
              <a:defRPr sz="1800">
                <a:solidFill>
                  <a:srgbClr val="53585F"/>
                </a:solidFill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1200" dirty="0">
                <a:latin typeface="+mj-ea"/>
                <a:ea typeface="+mj-ea"/>
              </a:rPr>
              <a:t>用电话登陆时反查</a:t>
            </a:r>
            <a:r>
              <a:rPr lang="en-US" altLang="zh-CN" sz="1200" dirty="0" err="1">
                <a:latin typeface="+mj-ea"/>
                <a:ea typeface="+mj-ea"/>
              </a:rPr>
              <a:t>userId</a:t>
            </a:r>
            <a:r>
              <a:rPr lang="zh-CN" altLang="en-US" sz="1200" dirty="0">
                <a:latin typeface="+mj-ea"/>
                <a:ea typeface="+mj-ea"/>
              </a:rPr>
              <a:t>，查询“我是谁的朋友”用冗余表</a:t>
            </a:r>
            <a:endParaRPr lang="en-US" altLang="zh-CN" sz="1200" dirty="0">
              <a:latin typeface="+mj-ea"/>
              <a:ea typeface="+mj-ea"/>
            </a:endParaRPr>
          </a:p>
        </p:txBody>
      </p:sp>
      <p:sp>
        <p:nvSpPr>
          <p:cNvPr id="33" name="Shape 442"/>
          <p:cNvSpPr/>
          <p:nvPr/>
        </p:nvSpPr>
        <p:spPr>
          <a:xfrm>
            <a:off x="1749849" y="5047145"/>
            <a:ext cx="4641289" cy="1474934"/>
          </a:xfrm>
          <a:prstGeom prst="roundRect">
            <a:avLst/>
          </a:prstGeom>
          <a:solidFill>
            <a:srgbClr val="FFFFFF"/>
          </a:solidFill>
          <a:ln w="25400">
            <a:solidFill>
              <a:srgbClr val="3373F5"/>
            </a:solidFill>
            <a:miter lim="400000"/>
          </a:ln>
        </p:spPr>
        <p:txBody>
          <a:bodyPr lIns="30875" tIns="30875" rIns="30875" bIns="30875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sz="3600"/>
          </a:p>
        </p:txBody>
      </p:sp>
      <p:sp>
        <p:nvSpPr>
          <p:cNvPr id="34" name="Shape 443"/>
          <p:cNvSpPr/>
          <p:nvPr/>
        </p:nvSpPr>
        <p:spPr>
          <a:xfrm>
            <a:off x="1881774" y="5156780"/>
            <a:ext cx="4422953" cy="125707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0889" tIns="30889" rIns="30889" bIns="30889">
            <a:noAutofit/>
          </a:bodyPr>
          <a:lstStyle/>
          <a:p>
            <a:pPr algn="ctr">
              <a:lnSpc>
                <a:spcPct val="140000"/>
              </a:lnSpc>
              <a:spcBef>
                <a:spcPts val="247"/>
              </a:spcBef>
              <a:buSzPct val="100000"/>
              <a:defRPr sz="1800">
                <a:solidFill>
                  <a:srgbClr val="53585F"/>
                </a:solidFill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1400" b="1" dirty="0">
                <a:latin typeface="+mj-ea"/>
                <a:ea typeface="+mj-ea"/>
              </a:rPr>
              <a:t>业务</a:t>
            </a:r>
            <a:r>
              <a:rPr lang="en-US" altLang="zh-CN" sz="1400" b="1" dirty="0" smtClean="0">
                <a:latin typeface="+mj-ea"/>
                <a:ea typeface="+mj-ea"/>
              </a:rPr>
              <a:t>3</a:t>
            </a:r>
            <a:endParaRPr lang="en-US" altLang="zh-CN" sz="1400" b="1" dirty="0">
              <a:latin typeface="+mj-ea"/>
              <a:ea typeface="+mj-ea"/>
            </a:endParaRPr>
          </a:p>
          <a:p>
            <a:pPr marL="174247" indent="-174247">
              <a:lnSpc>
                <a:spcPct val="140000"/>
              </a:lnSpc>
              <a:spcBef>
                <a:spcPts val="247"/>
              </a:spcBef>
              <a:buSzPct val="100000"/>
              <a:buFontTx/>
              <a:buAutoNum type="arabicPeriod"/>
              <a:defRPr sz="1800">
                <a:solidFill>
                  <a:srgbClr val="53585F"/>
                </a:solidFill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1200" dirty="0">
                <a:latin typeface="+mj-ea"/>
                <a:ea typeface="+mj-ea"/>
              </a:rPr>
              <a:t>使用</a:t>
            </a:r>
            <a:r>
              <a:rPr lang="en-US" altLang="zh-CN" sz="1200" dirty="0">
                <a:latin typeface="+mj-ea"/>
                <a:ea typeface="+mj-ea"/>
              </a:rPr>
              <a:t>DBA</a:t>
            </a:r>
            <a:r>
              <a:rPr lang="zh-CN" altLang="en-US" sz="1200" dirty="0">
                <a:latin typeface="+mj-ea"/>
                <a:ea typeface="+mj-ea"/>
              </a:rPr>
              <a:t>管理工具建立归档的存储过程</a:t>
            </a:r>
            <a:endParaRPr lang="en-US" altLang="zh-CN" sz="1200" dirty="0">
              <a:latin typeface="+mj-ea"/>
              <a:ea typeface="+mj-ea"/>
            </a:endParaRPr>
          </a:p>
          <a:p>
            <a:pPr marL="174247" indent="-174247">
              <a:lnSpc>
                <a:spcPct val="140000"/>
              </a:lnSpc>
              <a:spcBef>
                <a:spcPts val="247"/>
              </a:spcBef>
              <a:buSzPct val="100000"/>
              <a:buAutoNum type="arabicPeriod"/>
              <a:defRPr sz="1800">
                <a:solidFill>
                  <a:srgbClr val="53585F"/>
                </a:solidFill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1200" dirty="0">
                <a:latin typeface="+mj-ea"/>
                <a:ea typeface="+mj-ea"/>
              </a:rPr>
              <a:t>使用</a:t>
            </a:r>
            <a:r>
              <a:rPr lang="en-US" altLang="zh-CN" sz="1200" dirty="0">
                <a:latin typeface="+mj-ea"/>
                <a:ea typeface="+mj-ea"/>
              </a:rPr>
              <a:t>DBA</a:t>
            </a:r>
            <a:r>
              <a:rPr lang="zh-CN" altLang="en-US" sz="1200" dirty="0">
                <a:latin typeface="+mj-ea"/>
                <a:ea typeface="+mj-ea"/>
              </a:rPr>
              <a:t>管理工具建立定期任务每周执行归档存储过程</a:t>
            </a:r>
            <a:endParaRPr lang="en-US" altLang="zh-CN" sz="1200" dirty="0">
              <a:latin typeface="+mj-ea"/>
              <a:ea typeface="+mj-ea"/>
            </a:endParaRPr>
          </a:p>
          <a:p>
            <a:pPr>
              <a:lnSpc>
                <a:spcPct val="140000"/>
              </a:lnSpc>
              <a:spcBef>
                <a:spcPts val="247"/>
              </a:spcBef>
              <a:buSzPct val="100000"/>
              <a:defRPr sz="1800">
                <a:solidFill>
                  <a:srgbClr val="53585F"/>
                </a:solidFill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en-US" altLang="zh-CN" sz="1200" dirty="0">
                <a:latin typeface="+mj-ea"/>
                <a:ea typeface="+mj-ea"/>
              </a:rPr>
              <a:t> </a:t>
            </a:r>
            <a:r>
              <a:rPr lang="zh-CN" altLang="en-US" sz="1200" dirty="0">
                <a:latin typeface="+mj-ea"/>
                <a:ea typeface="+mj-ea"/>
              </a:rPr>
              <a:t>（归档：按照一定条件将线上表中的数据迁移到冷表中）</a:t>
            </a:r>
            <a:endParaRPr lang="en-US" altLang="zh-CN" sz="1200" dirty="0">
              <a:latin typeface="+mj-ea"/>
              <a:ea typeface="+mj-ea"/>
            </a:endParaRPr>
          </a:p>
        </p:txBody>
      </p:sp>
      <p:pic>
        <p:nvPicPr>
          <p:cNvPr id="35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825118" y="3054554"/>
            <a:ext cx="1356276" cy="1264647"/>
          </a:xfrm>
          <a:prstGeom prst="rect">
            <a:avLst/>
          </a:prstGeom>
          <a:ln w="3175">
            <a:miter lim="400000"/>
          </a:ln>
        </p:spPr>
      </p:pic>
      <p:sp>
        <p:nvSpPr>
          <p:cNvPr id="36" name="Shape 450"/>
          <p:cNvSpPr/>
          <p:nvPr/>
        </p:nvSpPr>
        <p:spPr>
          <a:xfrm>
            <a:off x="8652299" y="3573012"/>
            <a:ext cx="1654988" cy="69127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4851" tIns="74851" rIns="74851" bIns="74851" anchor="ctr">
            <a:normAutofit/>
          </a:bodyPr>
          <a:lstStyle>
            <a:lvl1pPr algn="l" defTabSz="742801">
              <a:spcBef>
                <a:spcPts val="5300"/>
              </a:spcBef>
              <a:defRPr sz="3720">
                <a:solidFill>
                  <a:srgbClr val="FFFFFF"/>
                </a:solidFill>
                <a:latin typeface="Source Han Sans CN Bold Bold"/>
                <a:ea typeface="Source Han Sans CN Bold Bold"/>
                <a:cs typeface="Source Han Sans CN Bold Bold"/>
                <a:sym typeface="Source Han Sans CN Bold Bold"/>
              </a:defRPr>
            </a:lvl1pPr>
          </a:lstStyle>
          <a:p>
            <a:pPr algn="ctr"/>
            <a:r>
              <a:rPr lang="en-US" sz="1680" dirty="0" err="1"/>
              <a:t>DBAdmin</a:t>
            </a:r>
            <a:endParaRPr sz="1920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0" dirty="0"/>
              <a:t>DDB</a:t>
            </a:r>
            <a:r>
              <a:rPr lang="zh-CN" altLang="en-US" b="0" dirty="0"/>
              <a:t>应用案例</a:t>
            </a:r>
            <a:r>
              <a:rPr lang="en-US" altLang="zh-CN" b="0" dirty="0"/>
              <a:t>——IM</a:t>
            </a:r>
            <a:endParaRPr kumimoji="1" lang="zh-CN" altLang="en-US" b="0" dirty="0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1101" y="474136"/>
            <a:ext cx="1571624" cy="606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2290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788422" y="3027329"/>
            <a:ext cx="4826048" cy="803343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62507" tIns="62507" rIns="62507" bIns="62507" numCol="1" spcCol="38100" rtlCol="0" anchor="ctr">
            <a:spAutoFit/>
          </a:bodyPr>
          <a:lstStyle/>
          <a:p>
            <a:r>
              <a:rPr kumimoji="0" lang="en-US" altLang="zh-CN" sz="4400" b="1" u="none" strike="noStrike" cap="none" spc="0" normalizeH="0" baseline="0" dirty="0" smtClean="0">
                <a:ln>
                  <a:noFill/>
                </a:ln>
                <a:solidFill>
                  <a:srgbClr val="1465F4"/>
                </a:solidFill>
                <a:effectLst/>
                <a:uFillTx/>
                <a:latin typeface="Helvetica" charset="0"/>
                <a:ea typeface="Helvetica" charset="0"/>
                <a:cs typeface="Helvetica" charset="0"/>
                <a:sym typeface="Helvetica Light"/>
              </a:rPr>
              <a:t>PART</a:t>
            </a:r>
            <a:r>
              <a:rPr kumimoji="0" lang="zh-CN" altLang="en-US" sz="4400" b="1" u="none" strike="noStrike" cap="none" spc="0" normalizeH="0" baseline="0" dirty="0" smtClean="0">
                <a:ln>
                  <a:noFill/>
                </a:ln>
                <a:solidFill>
                  <a:srgbClr val="1465F4"/>
                </a:solidFill>
                <a:effectLst/>
                <a:uFillTx/>
                <a:latin typeface="Helvetica" charset="0"/>
                <a:ea typeface="Helvetica" charset="0"/>
                <a:cs typeface="Helvetica" charset="0"/>
                <a:sym typeface="Helvetica Light"/>
              </a:rPr>
              <a:t> </a:t>
            </a:r>
            <a:r>
              <a:rPr kumimoji="0" lang="en-US" altLang="zh-CN" sz="4400" b="1" u="none" strike="noStrike" cap="none" spc="0" normalizeH="0" baseline="0" dirty="0" smtClean="0">
                <a:ln>
                  <a:noFill/>
                </a:ln>
                <a:solidFill>
                  <a:srgbClr val="1465F4"/>
                </a:solidFill>
                <a:effectLst/>
                <a:uFillTx/>
                <a:latin typeface="Helvetica" charset="0"/>
                <a:ea typeface="Helvetica" charset="0"/>
                <a:cs typeface="Helvetica" charset="0"/>
                <a:sym typeface="Helvetica Light"/>
              </a:rPr>
              <a:t>04</a:t>
            </a:r>
            <a:r>
              <a:rPr kumimoji="0" lang="en-US" altLang="zh-CN" sz="4400" b="1" u="none" strike="noStrike" cap="none" spc="0" normalizeH="0" dirty="0" smtClean="0">
                <a:ln>
                  <a:noFill/>
                </a:ln>
                <a:solidFill>
                  <a:srgbClr val="1465F4"/>
                </a:solidFill>
                <a:effectLst/>
                <a:uFillTx/>
                <a:latin typeface="Helvetica" charset="0"/>
                <a:ea typeface="Helvetica" charset="0"/>
                <a:cs typeface="Helvetica" charset="0"/>
                <a:sym typeface="Helvetica Light"/>
              </a:rPr>
              <a:t> </a:t>
            </a:r>
            <a:r>
              <a:rPr kumimoji="0" lang="zh-CN" altLang="en-US" sz="4400" b="1" u="none" strike="noStrike" cap="none" spc="0" normalizeH="0" dirty="0" smtClean="0">
                <a:ln>
                  <a:noFill/>
                </a:ln>
                <a:solidFill>
                  <a:srgbClr val="1465F4"/>
                </a:solidFill>
                <a:effectLst/>
                <a:uFillTx/>
                <a:latin typeface="Helvetica" charset="0"/>
                <a:ea typeface="Helvetica" charset="0"/>
                <a:cs typeface="Helvetica" charset="0"/>
                <a:sym typeface="Helvetica Light"/>
              </a:rPr>
              <a:t>未来规划</a:t>
            </a:r>
            <a:endParaRPr lang="zh-CN" altLang="en-US" sz="4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Helvetica Light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788422" y="2467139"/>
            <a:ext cx="574158" cy="63795"/>
          </a:xfrm>
          <a:prstGeom prst="rect">
            <a:avLst/>
          </a:prstGeom>
          <a:solidFill>
            <a:srgbClr val="0D56FA"/>
          </a:solidFill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2507" tIns="62507" rIns="62507" bIns="62507" numCol="1" spcCol="38100" rtlCol="0" anchor="ctr">
            <a:spAutoFit/>
          </a:bodyPr>
          <a:lstStyle/>
          <a:p>
            <a:pPr marL="0" marR="0" indent="0" algn="ctr" defTabSz="79819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433529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b="0" dirty="0" smtClean="0"/>
              <a:t>平台化的</a:t>
            </a:r>
            <a:r>
              <a:rPr kumimoji="1" lang="en-US" altLang="zh-CN" b="0" dirty="0" smtClean="0"/>
              <a:t>DDBv5</a:t>
            </a:r>
            <a:endParaRPr kumimoji="1" lang="zh-CN" altLang="en-US" b="0" dirty="0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15576" y="350710"/>
            <a:ext cx="1571624" cy="60692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03" y="1160536"/>
            <a:ext cx="11493505" cy="5668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777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0" dirty="0"/>
              <a:t>场景</a:t>
            </a:r>
            <a:r>
              <a:rPr lang="zh-CN" altLang="en-US" b="0" dirty="0" smtClean="0"/>
              <a:t>化的在线数据迁移</a:t>
            </a:r>
            <a:endParaRPr kumimoji="1" lang="zh-CN" altLang="en-US" b="0" dirty="0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15576" y="350710"/>
            <a:ext cx="1571624" cy="60692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00" y="1074209"/>
            <a:ext cx="11639786" cy="5728956"/>
          </a:xfrm>
          <a:prstGeom prst="rect">
            <a:avLst/>
          </a:prstGeom>
        </p:spPr>
      </p:pic>
      <p:sp>
        <p:nvSpPr>
          <p:cNvPr id="9" name="圆角矩形 8"/>
          <p:cNvSpPr/>
          <p:nvPr/>
        </p:nvSpPr>
        <p:spPr>
          <a:xfrm>
            <a:off x="6984998" y="2266950"/>
            <a:ext cx="654050" cy="13716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0359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b="0" dirty="0" smtClean="0"/>
              <a:t>结构化数据中心</a:t>
            </a:r>
            <a:endParaRPr kumimoji="1" lang="zh-CN" altLang="en-US" b="0" dirty="0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15576" y="350710"/>
            <a:ext cx="1571624" cy="606928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590070" y="2695946"/>
            <a:ext cx="1205854" cy="66014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/>
              <a:t>DDB instance</a:t>
            </a:r>
            <a:endParaRPr lang="zh-CN" altLang="en-US" sz="1600" dirty="0"/>
          </a:p>
        </p:txBody>
      </p:sp>
      <p:sp>
        <p:nvSpPr>
          <p:cNvPr id="8" name="TextBox 7"/>
          <p:cNvSpPr txBox="1"/>
          <p:nvPr/>
        </p:nvSpPr>
        <p:spPr>
          <a:xfrm>
            <a:off x="4364727" y="2795184"/>
            <a:ext cx="9069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……</a:t>
            </a:r>
            <a:endParaRPr lang="zh-CN" altLang="en-US" sz="2400" dirty="0"/>
          </a:p>
        </p:txBody>
      </p:sp>
      <p:sp>
        <p:nvSpPr>
          <p:cNvPr id="10" name="矩形 9"/>
          <p:cNvSpPr/>
          <p:nvPr/>
        </p:nvSpPr>
        <p:spPr>
          <a:xfrm>
            <a:off x="1237293" y="2096075"/>
            <a:ext cx="5508033" cy="1423792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zh-CN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973597" y="2695946"/>
            <a:ext cx="1205854" cy="66014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/>
              <a:t>MySQL</a:t>
            </a:r>
          </a:p>
          <a:p>
            <a:pPr algn="ctr"/>
            <a:r>
              <a:rPr lang="en-US" altLang="zh-CN" sz="1600" dirty="0" smtClean="0"/>
              <a:t>instance</a:t>
            </a:r>
            <a:endParaRPr lang="zh-CN" altLang="en-US" sz="1600" dirty="0"/>
          </a:p>
        </p:txBody>
      </p:sp>
      <p:sp>
        <p:nvSpPr>
          <p:cNvPr id="12" name="矩形 11"/>
          <p:cNvSpPr/>
          <p:nvPr/>
        </p:nvSpPr>
        <p:spPr>
          <a:xfrm>
            <a:off x="5184060" y="2695946"/>
            <a:ext cx="1205854" cy="66014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/>
              <a:t>Oracle</a:t>
            </a:r>
          </a:p>
          <a:p>
            <a:pPr algn="ctr"/>
            <a:r>
              <a:rPr lang="en-US" altLang="zh-CN" sz="1600" dirty="0" smtClean="0"/>
              <a:t>instance</a:t>
            </a:r>
            <a:endParaRPr lang="zh-CN" altLang="en-US" sz="1600" dirty="0"/>
          </a:p>
        </p:txBody>
      </p:sp>
      <p:sp>
        <p:nvSpPr>
          <p:cNvPr id="13" name="矩形 12"/>
          <p:cNvSpPr/>
          <p:nvPr/>
        </p:nvSpPr>
        <p:spPr>
          <a:xfrm>
            <a:off x="1590070" y="2220904"/>
            <a:ext cx="4799844" cy="37223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/>
              <a:t>数据库元数据管理</a:t>
            </a:r>
            <a:endParaRPr lang="zh-CN" altLang="en-US" sz="1600" dirty="0"/>
          </a:p>
        </p:txBody>
      </p:sp>
      <p:sp>
        <p:nvSpPr>
          <p:cNvPr id="14" name="矩形 13"/>
          <p:cNvSpPr/>
          <p:nvPr/>
        </p:nvSpPr>
        <p:spPr>
          <a:xfrm>
            <a:off x="1591388" y="3652138"/>
            <a:ext cx="2358000" cy="37223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/>
              <a:t>NDC</a:t>
            </a:r>
            <a:r>
              <a:rPr lang="zh-CN" altLang="en-US" sz="1600" dirty="0" smtClean="0"/>
              <a:t>资源管理</a:t>
            </a:r>
            <a:endParaRPr lang="zh-CN" altLang="en-US" sz="1600" dirty="0"/>
          </a:p>
        </p:txBody>
      </p:sp>
      <p:sp>
        <p:nvSpPr>
          <p:cNvPr id="15" name="矩形 14"/>
          <p:cNvSpPr/>
          <p:nvPr/>
        </p:nvSpPr>
        <p:spPr>
          <a:xfrm>
            <a:off x="1590070" y="4113316"/>
            <a:ext cx="4799844" cy="37223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/>
              <a:t>NDC</a:t>
            </a:r>
            <a:r>
              <a:rPr lang="zh-CN" altLang="en-US" sz="1600" dirty="0" smtClean="0"/>
              <a:t>资源池</a:t>
            </a:r>
            <a:endParaRPr lang="zh-CN" altLang="en-US" sz="1600" dirty="0"/>
          </a:p>
        </p:txBody>
      </p:sp>
      <p:sp>
        <p:nvSpPr>
          <p:cNvPr id="17" name="矩形 16"/>
          <p:cNvSpPr/>
          <p:nvPr/>
        </p:nvSpPr>
        <p:spPr>
          <a:xfrm>
            <a:off x="4031914" y="3652138"/>
            <a:ext cx="2358000" cy="37223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/>
              <a:t>NDC</a:t>
            </a:r>
            <a:r>
              <a:rPr lang="zh-CN" altLang="en-US" sz="1600" dirty="0" smtClean="0"/>
              <a:t>调度中心</a:t>
            </a:r>
            <a:endParaRPr lang="zh-CN" altLang="en-US" sz="1600" dirty="0"/>
          </a:p>
        </p:txBody>
      </p:sp>
      <p:sp>
        <p:nvSpPr>
          <p:cNvPr id="18" name="矩形 17"/>
          <p:cNvSpPr/>
          <p:nvPr/>
        </p:nvSpPr>
        <p:spPr>
          <a:xfrm>
            <a:off x="1590070" y="4574492"/>
            <a:ext cx="4799844" cy="37223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/>
              <a:t>消息队列</a:t>
            </a:r>
            <a:endParaRPr lang="zh-CN" altLang="en-US" sz="1600" dirty="0"/>
          </a:p>
        </p:txBody>
      </p:sp>
      <p:sp>
        <p:nvSpPr>
          <p:cNvPr id="19" name="矩形 18"/>
          <p:cNvSpPr/>
          <p:nvPr/>
        </p:nvSpPr>
        <p:spPr>
          <a:xfrm>
            <a:off x="1591388" y="1580190"/>
            <a:ext cx="2358000" cy="372230"/>
          </a:xfrm>
          <a:prstGeom prst="rect">
            <a:avLst/>
          </a:prstGeom>
          <a:solidFill>
            <a:srgbClr val="FF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err="1" smtClean="0"/>
              <a:t>SDCAdmin</a:t>
            </a:r>
            <a:r>
              <a:rPr lang="zh-CN" altLang="en-US" sz="1600" dirty="0"/>
              <a:t>服务</a:t>
            </a:r>
          </a:p>
        </p:txBody>
      </p:sp>
      <p:sp>
        <p:nvSpPr>
          <p:cNvPr id="20" name="矩形 19"/>
          <p:cNvSpPr/>
          <p:nvPr/>
        </p:nvSpPr>
        <p:spPr>
          <a:xfrm>
            <a:off x="1237293" y="3519867"/>
            <a:ext cx="5508033" cy="2366588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zh-CN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1591388" y="5058809"/>
            <a:ext cx="1205854" cy="66014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/>
              <a:t>DDB </a:t>
            </a:r>
          </a:p>
          <a:p>
            <a:pPr algn="ctr"/>
            <a:r>
              <a:rPr lang="en-US" altLang="zh-CN" sz="1600" dirty="0" smtClean="0"/>
              <a:t>target</a:t>
            </a:r>
            <a:endParaRPr lang="zh-CN" altLang="en-US" sz="1600" dirty="0"/>
          </a:p>
        </p:txBody>
      </p:sp>
      <p:sp>
        <p:nvSpPr>
          <p:cNvPr id="22" name="TextBox 21"/>
          <p:cNvSpPr txBox="1"/>
          <p:nvPr/>
        </p:nvSpPr>
        <p:spPr>
          <a:xfrm>
            <a:off x="4364726" y="5223042"/>
            <a:ext cx="9069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……</a:t>
            </a:r>
            <a:endParaRPr lang="zh-CN" altLang="en-US" sz="2400" dirty="0"/>
          </a:p>
        </p:txBody>
      </p:sp>
      <p:sp>
        <p:nvSpPr>
          <p:cNvPr id="23" name="矩形 22"/>
          <p:cNvSpPr/>
          <p:nvPr/>
        </p:nvSpPr>
        <p:spPr>
          <a:xfrm>
            <a:off x="2974915" y="5058809"/>
            <a:ext cx="1205854" cy="66014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/>
              <a:t>MySQL</a:t>
            </a:r>
          </a:p>
          <a:p>
            <a:pPr algn="ctr"/>
            <a:r>
              <a:rPr lang="en-US" altLang="zh-CN" sz="1600" dirty="0" smtClean="0"/>
              <a:t>target</a:t>
            </a:r>
            <a:endParaRPr lang="zh-CN" altLang="en-US" sz="1600" dirty="0"/>
          </a:p>
        </p:txBody>
      </p:sp>
      <p:sp>
        <p:nvSpPr>
          <p:cNvPr id="24" name="矩形 23"/>
          <p:cNvSpPr/>
          <p:nvPr/>
        </p:nvSpPr>
        <p:spPr>
          <a:xfrm>
            <a:off x="5185378" y="5058809"/>
            <a:ext cx="1205854" cy="66014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err="1" smtClean="0"/>
              <a:t>kafka</a:t>
            </a:r>
            <a:endParaRPr lang="en-US" altLang="zh-CN" sz="1600" dirty="0" smtClean="0"/>
          </a:p>
          <a:p>
            <a:pPr algn="ctr"/>
            <a:r>
              <a:rPr lang="en-US" altLang="zh-CN" sz="1600" dirty="0" smtClean="0"/>
              <a:t>target</a:t>
            </a:r>
            <a:endParaRPr lang="zh-CN" altLang="en-US" sz="1600" dirty="0"/>
          </a:p>
        </p:txBody>
      </p:sp>
      <p:sp>
        <p:nvSpPr>
          <p:cNvPr id="25" name="矩形 24"/>
          <p:cNvSpPr/>
          <p:nvPr/>
        </p:nvSpPr>
        <p:spPr>
          <a:xfrm>
            <a:off x="4033232" y="1580190"/>
            <a:ext cx="2358000" cy="372230"/>
          </a:xfrm>
          <a:prstGeom prst="rect">
            <a:avLst/>
          </a:prstGeom>
          <a:solidFill>
            <a:srgbClr val="FF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/>
              <a:t>配置中心</a:t>
            </a:r>
            <a:endParaRPr lang="zh-CN" altLang="en-US" sz="1600" dirty="0"/>
          </a:p>
        </p:txBody>
      </p:sp>
      <p:grpSp>
        <p:nvGrpSpPr>
          <p:cNvPr id="26" name="组 19"/>
          <p:cNvGrpSpPr/>
          <p:nvPr/>
        </p:nvGrpSpPr>
        <p:grpSpPr>
          <a:xfrm>
            <a:off x="7861956" y="1580190"/>
            <a:ext cx="2862119" cy="4165986"/>
            <a:chOff x="3898970" y="2581694"/>
            <a:chExt cx="4826001" cy="9885978"/>
          </a:xfrm>
        </p:grpSpPr>
        <p:sp>
          <p:nvSpPr>
            <p:cNvPr id="27" name="Shape 288"/>
            <p:cNvSpPr/>
            <p:nvPr/>
          </p:nvSpPr>
          <p:spPr>
            <a:xfrm>
              <a:off x="3898970" y="2581694"/>
              <a:ext cx="4826001" cy="1270001"/>
            </a:xfrm>
            <a:prstGeom prst="roundRect">
              <a:avLst>
                <a:gd name="adj" fmla="val 15000"/>
              </a:avLst>
            </a:prstGeom>
            <a:noFill/>
            <a:ln w="25400">
              <a:solidFill>
                <a:srgbClr val="3373F5"/>
              </a:solidFill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50800" tIns="50800" rIns="50800" bIns="50800" anchor="ctr"/>
            <a:lstStyle>
              <a:lvl1pPr defTabSz="821531">
                <a:defRPr sz="38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/>
              <a:r>
                <a:rPr lang="zh-CN" altLang="en-US" sz="1600" b="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charset="-122"/>
                  <a:ea typeface="微软雅黑" charset="-122"/>
                  <a:cs typeface="Microsoft YaHei" charset="-122"/>
                </a:rPr>
                <a:t>解决应用分裤分表需求</a:t>
              </a:r>
              <a:endParaRPr lang="zh-CN" altLang="en-US" sz="16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-122"/>
                <a:ea typeface="微软雅黑" charset="-122"/>
                <a:cs typeface="Microsoft YaHei" charset="-122"/>
              </a:endParaRPr>
            </a:p>
          </p:txBody>
        </p:sp>
        <p:sp>
          <p:nvSpPr>
            <p:cNvPr id="28" name="Shape 289"/>
            <p:cNvSpPr/>
            <p:nvPr/>
          </p:nvSpPr>
          <p:spPr>
            <a:xfrm>
              <a:off x="3898970" y="4323310"/>
              <a:ext cx="4826001" cy="1270001"/>
            </a:xfrm>
            <a:prstGeom prst="roundRect">
              <a:avLst>
                <a:gd name="adj" fmla="val 15000"/>
              </a:avLst>
            </a:prstGeom>
            <a:noFill/>
            <a:ln w="25400">
              <a:solidFill>
                <a:srgbClr val="3373F5"/>
              </a:solidFill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50800" tIns="50800" rIns="50800" bIns="50800" anchor="ctr"/>
            <a:lstStyle>
              <a:lvl1pPr defTabSz="821531">
                <a:defRPr sz="38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/>
              <a:r>
                <a:rPr lang="zh-CN" altLang="en-US" sz="1600" b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数据库在线迁移</a:t>
              </a:r>
            </a:p>
          </p:txBody>
        </p:sp>
        <p:sp>
          <p:nvSpPr>
            <p:cNvPr id="29" name="Shape 290"/>
            <p:cNvSpPr/>
            <p:nvPr/>
          </p:nvSpPr>
          <p:spPr>
            <a:xfrm>
              <a:off x="3898970" y="6064926"/>
              <a:ext cx="4826001" cy="1270001"/>
            </a:xfrm>
            <a:prstGeom prst="roundRect">
              <a:avLst>
                <a:gd name="adj" fmla="val 15000"/>
              </a:avLst>
            </a:prstGeom>
            <a:noFill/>
            <a:ln w="25400">
              <a:solidFill>
                <a:srgbClr val="3373F5"/>
              </a:solidFill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50800" tIns="50800" rIns="50800" bIns="50800" anchor="ctr"/>
            <a:lstStyle>
              <a:lvl1pPr defTabSz="821531">
                <a:defRPr sz="38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/>
              <a:r>
                <a:rPr lang="zh-CN" altLang="en-US" sz="1600" b="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异地机房数据库同步</a:t>
              </a:r>
              <a:endParaRPr lang="zh-CN" altLang="en-US" sz="16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30" name="Shape 291"/>
            <p:cNvSpPr/>
            <p:nvPr/>
          </p:nvSpPr>
          <p:spPr>
            <a:xfrm>
              <a:off x="3898970" y="7797683"/>
              <a:ext cx="4826001" cy="1270001"/>
            </a:xfrm>
            <a:prstGeom prst="roundRect">
              <a:avLst>
                <a:gd name="adj" fmla="val 15000"/>
              </a:avLst>
            </a:prstGeom>
            <a:noFill/>
            <a:ln w="25400">
              <a:solidFill>
                <a:srgbClr val="3373F5"/>
              </a:solidFill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50800" tIns="50800" rIns="50800" bIns="50800" anchor="ctr"/>
            <a:lstStyle>
              <a:lvl1pPr defTabSz="821531">
                <a:defRPr sz="38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/>
              <a:r>
                <a:rPr lang="zh-CN" altLang="en-US" sz="1600" b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同</a:t>
              </a:r>
              <a:r>
                <a:rPr lang="zh-CN" altLang="en-US" sz="1600" b="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城数据订阅</a:t>
              </a:r>
              <a:endParaRPr lang="zh-CN" altLang="en-US" sz="16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31" name="Shape 292"/>
            <p:cNvSpPr/>
            <p:nvPr/>
          </p:nvSpPr>
          <p:spPr>
            <a:xfrm>
              <a:off x="3898970" y="9530441"/>
              <a:ext cx="4826001" cy="1270001"/>
            </a:xfrm>
            <a:prstGeom prst="roundRect">
              <a:avLst>
                <a:gd name="adj" fmla="val 15000"/>
              </a:avLst>
            </a:prstGeom>
            <a:noFill/>
            <a:ln w="25400">
              <a:solidFill>
                <a:srgbClr val="3373F5"/>
              </a:solidFill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50800" tIns="50800" rIns="50800" bIns="50800" anchor="ctr"/>
            <a:lstStyle>
              <a:lvl1pPr defTabSz="821531">
                <a:defRPr sz="38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/>
              <a:r>
                <a:rPr lang="en-US" altLang="zh-CN" sz="1600" b="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OLTP</a:t>
              </a:r>
              <a:r>
                <a:rPr lang="zh-CN" altLang="en-US" sz="1600" b="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到</a:t>
              </a:r>
              <a:r>
                <a:rPr lang="en-US" altLang="zh-CN" sz="1600" b="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OLAP</a:t>
              </a:r>
              <a:endParaRPr lang="zh-CN" altLang="en-US" sz="16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32" name="Shape 292"/>
            <p:cNvSpPr/>
            <p:nvPr/>
          </p:nvSpPr>
          <p:spPr>
            <a:xfrm>
              <a:off x="3898970" y="11197671"/>
              <a:ext cx="4826001" cy="1270001"/>
            </a:xfrm>
            <a:prstGeom prst="roundRect">
              <a:avLst>
                <a:gd name="adj" fmla="val 15000"/>
              </a:avLst>
            </a:prstGeom>
            <a:noFill/>
            <a:ln w="25400">
              <a:solidFill>
                <a:srgbClr val="3373F5"/>
              </a:solidFill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50800" tIns="50800" rIns="50800" bIns="50800" anchor="ctr"/>
            <a:lstStyle>
              <a:lvl1pPr defTabSz="821531">
                <a:defRPr sz="38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/>
              <a:r>
                <a:rPr lang="zh-CN" altLang="en-US" sz="1600" b="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不限于</a:t>
              </a:r>
              <a:r>
                <a:rPr lang="en-US" altLang="zh-CN" sz="1600" b="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MySQL</a:t>
              </a:r>
              <a:r>
                <a:rPr lang="zh-CN" altLang="en-US" sz="1600" b="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和</a:t>
              </a:r>
              <a:r>
                <a:rPr lang="en-US" altLang="zh-CN" sz="1600" b="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DDB</a:t>
              </a:r>
              <a:endParaRPr lang="zh-CN" altLang="en-US" sz="16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66157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-727587" y="1658434"/>
            <a:ext cx="9144000" cy="913316"/>
          </a:xfrm>
          <a:effectLst/>
        </p:spPr>
        <p:txBody>
          <a:bodyPr anchor="ctr">
            <a:normAutofit fontScale="90000"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THANKS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-1317523" y="0"/>
            <a:ext cx="589936" cy="589936"/>
          </a:xfrm>
          <a:prstGeom prst="rect">
            <a:avLst/>
          </a:prstGeom>
          <a:solidFill>
            <a:srgbClr val="1465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-1317523" y="619432"/>
            <a:ext cx="589936" cy="589936"/>
          </a:xfrm>
          <a:prstGeom prst="rect">
            <a:avLst/>
          </a:prstGeom>
          <a:solidFill>
            <a:srgbClr val="1B95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-1317523" y="1248697"/>
            <a:ext cx="589936" cy="589936"/>
          </a:xfrm>
          <a:prstGeom prst="rect">
            <a:avLst/>
          </a:prstGeom>
          <a:solidFill>
            <a:srgbClr val="FFA8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2275715" y="3177134"/>
            <a:ext cx="3137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 smtClean="0">
                <a:solidFill>
                  <a:schemeClr val="bg1"/>
                </a:solidFill>
              </a:rPr>
              <a:t>bigdata-bd@hz.netease.com</a:t>
            </a:r>
            <a:endParaRPr lang="en-US" altLang="zh-CN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9" name="Shape 121"/>
          <p:cNvSpPr>
            <a:spLocks noGrp="1"/>
          </p:cNvSpPr>
          <p:nvPr>
            <p:ph type="subTitle" sz="quarter" idx="1"/>
          </p:nvPr>
        </p:nvSpPr>
        <p:spPr>
          <a:xfrm>
            <a:off x="834197" y="2448484"/>
            <a:ext cx="6477634" cy="107779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7000">
                <a:solidFill>
                  <a:srgbClr val="FFFFFF"/>
                </a:solidFill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lvl1pPr>
          </a:lstStyle>
          <a:p>
            <a:r>
              <a:rPr lang="en-US" altLang="zh-CN" sz="28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bigdata.163yun.com</a:t>
            </a:r>
          </a:p>
        </p:txBody>
      </p:sp>
      <p:pic>
        <p:nvPicPr>
          <p:cNvPr id="10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974211" y="5784750"/>
            <a:ext cx="1730478" cy="638126"/>
          </a:xfrm>
          <a:prstGeom prst="rect">
            <a:avLst/>
          </a:prstGeom>
          <a:ln w="3175">
            <a:miter lim="400000"/>
          </a:ln>
        </p:spPr>
      </p:pic>
    </p:spTree>
    <p:extLst>
      <p:ext uri="{BB962C8B-B14F-4D97-AF65-F5344CB8AC3E}">
        <p14:creationId xmlns:p14="http://schemas.microsoft.com/office/powerpoint/2010/main" val="1195140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 10"/>
          <p:cNvGrpSpPr/>
          <p:nvPr/>
        </p:nvGrpSpPr>
        <p:grpSpPr>
          <a:xfrm>
            <a:off x="2261978" y="2914905"/>
            <a:ext cx="7364356" cy="988863"/>
            <a:chOff x="2123769" y="3890976"/>
            <a:chExt cx="7364356" cy="988863"/>
          </a:xfrm>
        </p:grpSpPr>
        <p:sp>
          <p:nvSpPr>
            <p:cNvPr id="12" name="文本框 11"/>
            <p:cNvSpPr txBox="1"/>
            <p:nvPr/>
          </p:nvSpPr>
          <p:spPr>
            <a:xfrm>
              <a:off x="2882177" y="3890976"/>
              <a:ext cx="2547651" cy="38148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32146" tIns="32146" rIns="32146" bIns="32146" numCol="1" spcCol="38100" rtlCol="0" anchor="ctr">
              <a:spAutoFit/>
            </a:bodyPr>
            <a:lstStyle/>
            <a:p>
              <a:r>
                <a:rPr kumimoji="1" lang="zh-CN" altLang="en-US" sz="2057" spc="5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为什么</a:t>
              </a:r>
              <a:r>
                <a:rPr kumimoji="1" lang="zh-CN" altLang="en-US" sz="2057" spc="51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需要网易</a:t>
              </a:r>
              <a:r>
                <a:rPr kumimoji="1" lang="en-US" altLang="zh-CN" sz="2057" spc="51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DDB</a:t>
              </a:r>
              <a:endParaRPr lang="zh-CN" altLang="en-US" sz="2057" spc="5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Light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7211509" y="3890976"/>
              <a:ext cx="2276616" cy="38148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32146" tIns="32146" rIns="32146" bIns="32146" numCol="1" spcCol="38100" rtlCol="0" anchor="ctr">
              <a:spAutoFit/>
            </a:bodyPr>
            <a:lstStyle/>
            <a:p>
              <a:r>
                <a:rPr kumimoji="1" lang="zh-CN" altLang="en-US" sz="2057" spc="51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为什么是网易</a:t>
              </a:r>
              <a:r>
                <a:rPr kumimoji="1" lang="en-US" altLang="zh-CN" sz="2057" spc="51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DDB</a:t>
              </a:r>
              <a:endParaRPr lang="zh-CN" altLang="en-US" sz="2057" spc="5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Light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2882177" y="4498358"/>
              <a:ext cx="1420099" cy="38148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32146" tIns="32146" rIns="32146" bIns="32146" numCol="1" spcCol="38100" rtlCol="0" anchor="ctr">
              <a:spAutoFit/>
            </a:bodyPr>
            <a:lstStyle/>
            <a:p>
              <a:r>
                <a:rPr kumimoji="1" lang="zh-CN" altLang="en-US" sz="2057" spc="5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实</a:t>
              </a:r>
              <a:r>
                <a:rPr kumimoji="1" lang="zh-CN" altLang="en-US" sz="2057" spc="51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施与</a:t>
              </a:r>
              <a:r>
                <a:rPr kumimoji="1" lang="zh-CN" altLang="en-US" sz="2057" spc="51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案</a:t>
              </a:r>
              <a:r>
                <a:rPr kumimoji="1" lang="zh-CN" altLang="en-US" sz="2057" spc="51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例</a:t>
              </a:r>
              <a:endParaRPr lang="zh-CN" altLang="en-US" sz="2057" spc="5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Light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7211509" y="4498358"/>
              <a:ext cx="1149063" cy="38148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32146" tIns="32146" rIns="32146" bIns="32146" numCol="1" spcCol="38100" rtlCol="0" anchor="ctr">
              <a:spAutoFit/>
            </a:bodyPr>
            <a:lstStyle/>
            <a:p>
              <a:r>
                <a:rPr lang="zh-CN" altLang="en-US" sz="2057" spc="51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Helvetica Light"/>
                </a:rPr>
                <a:t>未来规划</a:t>
              </a:r>
              <a:endParaRPr lang="zh-CN" altLang="en-US" sz="2057" spc="5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Light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2123769" y="3928016"/>
              <a:ext cx="580103" cy="307400"/>
            </a:xfrm>
            <a:prstGeom prst="rect">
              <a:avLst/>
            </a:prstGeom>
            <a:solidFill>
              <a:srgbClr val="1465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b="1" dirty="0" smtClean="0"/>
                <a:t>01</a:t>
              </a:r>
              <a:endParaRPr kumimoji="1" lang="zh-CN" altLang="en-US" b="1" dirty="0"/>
            </a:p>
          </p:txBody>
        </p:sp>
        <p:sp>
          <p:nvSpPr>
            <p:cNvPr id="19" name="矩形 18"/>
            <p:cNvSpPr/>
            <p:nvPr/>
          </p:nvSpPr>
          <p:spPr>
            <a:xfrm>
              <a:off x="2133905" y="4535398"/>
              <a:ext cx="580103" cy="307400"/>
            </a:xfrm>
            <a:prstGeom prst="rect">
              <a:avLst/>
            </a:prstGeom>
            <a:solidFill>
              <a:srgbClr val="1465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b="1" dirty="0" smtClean="0"/>
                <a:t>03</a:t>
              </a:r>
              <a:endParaRPr kumimoji="1" lang="zh-CN" altLang="en-US" b="1" dirty="0"/>
            </a:p>
          </p:txBody>
        </p:sp>
        <p:sp>
          <p:nvSpPr>
            <p:cNvPr id="20" name="矩形 19"/>
            <p:cNvSpPr/>
            <p:nvPr/>
          </p:nvSpPr>
          <p:spPr>
            <a:xfrm>
              <a:off x="6453101" y="3928016"/>
              <a:ext cx="580103" cy="307400"/>
            </a:xfrm>
            <a:prstGeom prst="rect">
              <a:avLst/>
            </a:prstGeom>
            <a:solidFill>
              <a:srgbClr val="1465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b="1" dirty="0" smtClean="0"/>
                <a:t>02</a:t>
              </a:r>
              <a:endParaRPr kumimoji="1" lang="zh-CN" altLang="en-US" b="1" dirty="0"/>
            </a:p>
          </p:txBody>
        </p:sp>
        <p:sp>
          <p:nvSpPr>
            <p:cNvPr id="21" name="矩形 20"/>
            <p:cNvSpPr/>
            <p:nvPr/>
          </p:nvSpPr>
          <p:spPr>
            <a:xfrm>
              <a:off x="6463237" y="4535398"/>
              <a:ext cx="580103" cy="307400"/>
            </a:xfrm>
            <a:prstGeom prst="rect">
              <a:avLst/>
            </a:prstGeom>
            <a:solidFill>
              <a:srgbClr val="1465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b="1" dirty="0" smtClean="0"/>
                <a:t>04</a:t>
              </a:r>
              <a:endParaRPr kumimoji="1" lang="zh-CN" alt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575022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736578" y="3027329"/>
            <a:ext cx="7468501" cy="803343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62507" tIns="62507" rIns="62507" bIns="62507" numCol="1" spcCol="38100" rtlCol="0" anchor="ctr">
            <a:spAutoFit/>
          </a:bodyPr>
          <a:lstStyle/>
          <a:p>
            <a:r>
              <a:rPr kumimoji="0" lang="en-US" altLang="zh-CN" sz="4400" b="1" u="none" strike="noStrike" cap="none" spc="0" normalizeH="0" baseline="0" dirty="0" smtClean="0">
                <a:ln>
                  <a:noFill/>
                </a:ln>
                <a:solidFill>
                  <a:srgbClr val="1465F4"/>
                </a:solidFill>
                <a:effectLst/>
                <a:uFillTx/>
                <a:latin typeface="Helvetica" charset="0"/>
                <a:ea typeface="Helvetica" charset="0"/>
                <a:cs typeface="Helvetica" charset="0"/>
                <a:sym typeface="Helvetica Light"/>
              </a:rPr>
              <a:t>PART</a:t>
            </a:r>
            <a:r>
              <a:rPr kumimoji="0" lang="zh-CN" altLang="en-US" sz="4400" b="1" u="none" strike="noStrike" cap="none" spc="0" normalizeH="0" baseline="0" dirty="0" smtClean="0">
                <a:ln>
                  <a:noFill/>
                </a:ln>
                <a:solidFill>
                  <a:srgbClr val="1465F4"/>
                </a:solidFill>
                <a:effectLst/>
                <a:uFillTx/>
                <a:latin typeface="Helvetica" charset="0"/>
                <a:ea typeface="Helvetica" charset="0"/>
                <a:cs typeface="Helvetica" charset="0"/>
                <a:sym typeface="Helvetica Light"/>
              </a:rPr>
              <a:t> </a:t>
            </a:r>
            <a:r>
              <a:rPr kumimoji="0" lang="en-US" altLang="zh-CN" sz="4400" b="1" u="none" strike="noStrike" cap="none" spc="0" normalizeH="0" baseline="0" dirty="0" smtClean="0">
                <a:ln>
                  <a:noFill/>
                </a:ln>
                <a:solidFill>
                  <a:srgbClr val="1465F4"/>
                </a:solidFill>
                <a:effectLst/>
                <a:uFillTx/>
                <a:latin typeface="Helvetica" charset="0"/>
                <a:ea typeface="Helvetica" charset="0"/>
                <a:cs typeface="Helvetica" charset="0"/>
                <a:sym typeface="Helvetica Light"/>
              </a:rPr>
              <a:t>01</a:t>
            </a:r>
            <a:r>
              <a:rPr kumimoji="0" lang="zh-CN" altLang="en-US" sz="4400" b="1" u="none" strike="noStrike" cap="none" spc="0" normalizeH="0" baseline="0" dirty="0" smtClean="0">
                <a:ln>
                  <a:noFill/>
                </a:ln>
                <a:solidFill>
                  <a:srgbClr val="1465F4"/>
                </a:solidFill>
                <a:effectLst/>
                <a:uFillTx/>
                <a:latin typeface="Helvetica" charset="0"/>
                <a:ea typeface="Helvetica" charset="0"/>
                <a:cs typeface="Helvetica" charset="0"/>
                <a:sym typeface="Helvetica Light"/>
              </a:rPr>
              <a:t> </a:t>
            </a:r>
            <a:r>
              <a:rPr kumimoji="1" lang="zh-CN" altLang="en-US" sz="4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为什么需要</a:t>
            </a:r>
            <a:r>
              <a:rPr kumimoji="1" lang="zh-CN" altLang="en-US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kumimoji="1" lang="zh-CN" altLang="en-US" sz="4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网易</a:t>
            </a:r>
            <a:r>
              <a:rPr kumimoji="1" lang="en-US" altLang="zh-CN" sz="4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DDB</a:t>
            </a:r>
            <a:endParaRPr kumimoji="1" lang="en-US" altLang="zh-CN" sz="4000" b="1" u="none" strike="noStrike" cap="none" spc="0" normalizeH="0" baseline="0" dirty="0" smtClean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Helvetica Light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736578" y="2467139"/>
            <a:ext cx="574158" cy="63795"/>
          </a:xfrm>
          <a:prstGeom prst="rect">
            <a:avLst/>
          </a:prstGeom>
          <a:solidFill>
            <a:srgbClr val="0D56FA"/>
          </a:solidFill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2507" tIns="62507" rIns="62507" bIns="62507" numCol="1" spcCol="38100" rtlCol="0" anchor="ctr">
            <a:spAutoFit/>
          </a:bodyPr>
          <a:lstStyle/>
          <a:p>
            <a:pPr marL="0" marR="0" indent="0" algn="ctr" defTabSz="79819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176745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435"/>
          <p:cNvSpPr/>
          <p:nvPr/>
        </p:nvSpPr>
        <p:spPr>
          <a:xfrm>
            <a:off x="5768662" y="1435448"/>
            <a:ext cx="5254386" cy="655515"/>
          </a:xfrm>
          <a:prstGeom prst="rect">
            <a:avLst/>
          </a:prstGeom>
          <a:solidFill>
            <a:srgbClr val="000000">
              <a:alpha val="3822"/>
            </a:srgbClr>
          </a:solidFill>
          <a:ln w="12700">
            <a:solidFill>
              <a:srgbClr val="85888D"/>
            </a:solidFill>
            <a:prstDash val="dash"/>
            <a:miter lim="400000"/>
          </a:ln>
        </p:spPr>
        <p:txBody>
          <a:bodyPr lIns="50800" tIns="50800" rIns="50800" bIns="50800" anchor="ctr"/>
          <a:lstStyle/>
          <a:p>
            <a:pPr defTabSz="821531">
              <a:defRPr sz="5400" b="1">
                <a:latin typeface="Helvetica"/>
                <a:ea typeface="Helvetica"/>
                <a:cs typeface="Helvetica"/>
                <a:sym typeface="Helvetica"/>
              </a:defRPr>
            </a:pPr>
            <a:endParaRPr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6459701" y="2587976"/>
            <a:ext cx="4046592" cy="2861965"/>
            <a:chOff x="12406053" y="4993939"/>
            <a:chExt cx="7432275" cy="5256500"/>
          </a:xfrm>
        </p:grpSpPr>
        <p:sp>
          <p:nvSpPr>
            <p:cNvPr id="6" name="矩形 5"/>
            <p:cNvSpPr/>
            <p:nvPr/>
          </p:nvSpPr>
          <p:spPr>
            <a:xfrm>
              <a:off x="12406055" y="7898178"/>
              <a:ext cx="2520280" cy="2352261"/>
            </a:xfrm>
            <a:prstGeom prst="rect">
              <a:avLst/>
            </a:prstGeom>
            <a:ln w="25400">
              <a:solidFill>
                <a:srgbClr val="347CF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109706" tIns="54853" rIns="109706" bIns="54853" rtlCol="0" anchor="t"/>
            <a:lstStyle/>
            <a:p>
              <a:pPr algn="ctr"/>
              <a:r>
                <a:rPr lang="en-US" altLang="zh-CN" sz="1646" dirty="0"/>
                <a:t>Engine</a:t>
              </a:r>
              <a:endParaRPr lang="zh-CN" altLang="en-US" sz="1646" dirty="0"/>
            </a:p>
          </p:txBody>
        </p:sp>
        <p:sp>
          <p:nvSpPr>
            <p:cNvPr id="7" name="矩形 6"/>
            <p:cNvSpPr/>
            <p:nvPr/>
          </p:nvSpPr>
          <p:spPr>
            <a:xfrm>
              <a:off x="12406053" y="6456025"/>
              <a:ext cx="2520280" cy="770086"/>
            </a:xfrm>
            <a:prstGeom prst="rect">
              <a:avLst/>
            </a:prstGeom>
            <a:ln w="25400">
              <a:solidFill>
                <a:srgbClr val="347CF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109706" tIns="54853" rIns="109706" bIns="54853" rtlCol="0" anchor="ctr"/>
            <a:lstStyle/>
            <a:p>
              <a:pPr algn="ctr"/>
              <a:r>
                <a:rPr lang="en-US" altLang="zh-CN" sz="1646" dirty="0"/>
                <a:t>Server</a:t>
              </a:r>
              <a:endParaRPr lang="zh-CN" altLang="en-US" sz="1851" dirty="0"/>
            </a:p>
          </p:txBody>
        </p:sp>
        <p:sp>
          <p:nvSpPr>
            <p:cNvPr id="8" name="矩形 7"/>
            <p:cNvSpPr/>
            <p:nvPr/>
          </p:nvSpPr>
          <p:spPr>
            <a:xfrm>
              <a:off x="12631938" y="8570252"/>
              <a:ext cx="2016224" cy="560061"/>
            </a:xfrm>
            <a:prstGeom prst="rect">
              <a:avLst/>
            </a:prstGeom>
            <a:ln w="25400">
              <a:solidFill>
                <a:srgbClr val="347CF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109706" tIns="54853" rIns="109706" bIns="54853" rtlCol="0" anchor="ctr"/>
            <a:lstStyle/>
            <a:p>
              <a:pPr algn="ctr"/>
              <a:r>
                <a:rPr lang="en-US" altLang="zh-CN" sz="1646" dirty="0"/>
                <a:t>Memory</a:t>
              </a:r>
              <a:endParaRPr lang="zh-CN" altLang="en-US" sz="1646" dirty="0"/>
            </a:p>
          </p:txBody>
        </p:sp>
        <p:sp>
          <p:nvSpPr>
            <p:cNvPr id="9" name="矩形 8"/>
            <p:cNvSpPr/>
            <p:nvPr/>
          </p:nvSpPr>
          <p:spPr>
            <a:xfrm>
              <a:off x="12659861" y="9410346"/>
              <a:ext cx="2016224" cy="560061"/>
            </a:xfrm>
            <a:prstGeom prst="rect">
              <a:avLst/>
            </a:prstGeom>
            <a:ln w="25400">
              <a:solidFill>
                <a:srgbClr val="347CF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109706" tIns="54853" rIns="109706" bIns="54853" rtlCol="0" anchor="ctr"/>
            <a:lstStyle/>
            <a:p>
              <a:pPr algn="ctr"/>
              <a:r>
                <a:rPr lang="en-US" altLang="zh-CN" sz="1646" dirty="0"/>
                <a:t>Disk</a:t>
              </a:r>
              <a:endParaRPr lang="zh-CN" altLang="en-US" sz="1646" dirty="0"/>
            </a:p>
          </p:txBody>
        </p:sp>
        <p:sp>
          <p:nvSpPr>
            <p:cNvPr id="10" name="椭圆 9"/>
            <p:cNvSpPr/>
            <p:nvPr/>
          </p:nvSpPr>
          <p:spPr>
            <a:xfrm>
              <a:off x="12700567" y="4993939"/>
              <a:ext cx="1901926" cy="840093"/>
            </a:xfrm>
            <a:prstGeom prst="ellipse">
              <a:avLst/>
            </a:prstGeom>
            <a:ln w="25400">
              <a:solidFill>
                <a:srgbClr val="347CF5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109706" tIns="54853" rIns="109706" bIns="54853" rtlCol="0" anchor="ctr"/>
            <a:lstStyle/>
            <a:p>
              <a:pPr algn="ctr"/>
              <a:r>
                <a:rPr lang="en-US" altLang="zh-CN" sz="1851" dirty="0"/>
                <a:t>Net</a:t>
              </a:r>
              <a:endParaRPr lang="zh-CN" altLang="en-US" sz="1851" dirty="0"/>
            </a:p>
          </p:txBody>
        </p:sp>
        <p:cxnSp>
          <p:nvCxnSpPr>
            <p:cNvPr id="14" name="直接箭头连接符 13"/>
            <p:cNvCxnSpPr/>
            <p:nvPr/>
          </p:nvCxnSpPr>
          <p:spPr>
            <a:xfrm>
              <a:off x="13246149" y="7226103"/>
              <a:ext cx="0" cy="672075"/>
            </a:xfrm>
            <a:prstGeom prst="straightConnector1">
              <a:avLst/>
            </a:prstGeom>
            <a:ln w="22225">
              <a:solidFill>
                <a:srgbClr val="347CF5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箭头连接符 14"/>
            <p:cNvCxnSpPr/>
            <p:nvPr/>
          </p:nvCxnSpPr>
          <p:spPr>
            <a:xfrm>
              <a:off x="14086242" y="7226103"/>
              <a:ext cx="0" cy="672075"/>
            </a:xfrm>
            <a:prstGeom prst="straightConnector1">
              <a:avLst/>
            </a:prstGeom>
            <a:ln w="22225">
              <a:solidFill>
                <a:srgbClr val="347CF5"/>
              </a:solidFill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箭头连接符 15"/>
            <p:cNvCxnSpPr/>
            <p:nvPr/>
          </p:nvCxnSpPr>
          <p:spPr>
            <a:xfrm>
              <a:off x="13232580" y="5783942"/>
              <a:ext cx="0" cy="672075"/>
            </a:xfrm>
            <a:prstGeom prst="straightConnector1">
              <a:avLst/>
            </a:prstGeom>
            <a:ln w="22225">
              <a:solidFill>
                <a:srgbClr val="347CF5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箭头连接符 16"/>
            <p:cNvCxnSpPr/>
            <p:nvPr/>
          </p:nvCxnSpPr>
          <p:spPr>
            <a:xfrm>
              <a:off x="14072674" y="5783942"/>
              <a:ext cx="0" cy="672075"/>
            </a:xfrm>
            <a:prstGeom prst="straightConnector1">
              <a:avLst/>
            </a:prstGeom>
            <a:ln w="22225">
              <a:solidFill>
                <a:srgbClr val="347CF5"/>
              </a:solidFill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右箭头 17"/>
            <p:cNvSpPr/>
            <p:nvPr/>
          </p:nvSpPr>
          <p:spPr>
            <a:xfrm>
              <a:off x="15430392" y="6673040"/>
              <a:ext cx="840093" cy="336037"/>
            </a:xfrm>
            <a:prstGeom prst="rightArrow">
              <a:avLst>
                <a:gd name="adj1" fmla="val 50000"/>
                <a:gd name="adj2" fmla="val 101831"/>
              </a:avLst>
            </a:prstGeom>
            <a:solidFill>
              <a:srgbClr val="2755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9706" tIns="54853" rIns="109706" bIns="54853" rtlCol="0" anchor="ctr"/>
            <a:lstStyle/>
            <a:p>
              <a:pPr algn="ctr"/>
              <a:endParaRPr lang="zh-CN" altLang="en-US" sz="6892"/>
            </a:p>
          </p:txBody>
        </p:sp>
        <p:sp>
          <p:nvSpPr>
            <p:cNvPr id="19" name="右箭头 18"/>
            <p:cNvSpPr/>
            <p:nvPr/>
          </p:nvSpPr>
          <p:spPr>
            <a:xfrm>
              <a:off x="15454056" y="9522358"/>
              <a:ext cx="840093" cy="336037"/>
            </a:xfrm>
            <a:prstGeom prst="rightArrow">
              <a:avLst>
                <a:gd name="adj1" fmla="val 50000"/>
                <a:gd name="adj2" fmla="val 101831"/>
              </a:avLst>
            </a:prstGeom>
            <a:solidFill>
              <a:srgbClr val="2755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9706" tIns="54853" rIns="109706" bIns="54853" rtlCol="0" anchor="ctr"/>
            <a:lstStyle/>
            <a:p>
              <a:pPr algn="ctr"/>
              <a:endParaRPr lang="zh-CN" altLang="en-US" sz="6892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6473916" y="6477636"/>
              <a:ext cx="3192356" cy="1200355"/>
            </a:xfrm>
            <a:prstGeom prst="rect">
              <a:avLst/>
            </a:prstGeom>
            <a:noFill/>
          </p:spPr>
          <p:txBody>
            <a:bodyPr wrap="square" lIns="109706" tIns="54853" rIns="109706" bIns="54853" rtlCol="0">
              <a:spAutoFit/>
            </a:bodyPr>
            <a:lstStyle/>
            <a:p>
              <a:r>
                <a:rPr lang="en-US" altLang="zh-CN" sz="1646" dirty="0"/>
                <a:t>CPU, bandwidth</a:t>
              </a:r>
              <a:endParaRPr lang="zh-CN" altLang="en-US" sz="1646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6493413" y="8422434"/>
              <a:ext cx="3344915" cy="707879"/>
            </a:xfrm>
            <a:prstGeom prst="rect">
              <a:avLst/>
            </a:prstGeom>
            <a:noFill/>
          </p:spPr>
          <p:txBody>
            <a:bodyPr wrap="square" lIns="109706" tIns="54853" rIns="109706" bIns="54853" rtlCol="0">
              <a:spAutoFit/>
            </a:bodyPr>
            <a:lstStyle/>
            <a:p>
              <a:r>
                <a:rPr lang="en-US" altLang="zh-CN" sz="1646" dirty="0"/>
                <a:t>capacity</a:t>
              </a:r>
              <a:endParaRPr lang="zh-CN" altLang="en-US" sz="1646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6493413" y="9367218"/>
              <a:ext cx="3344915" cy="707879"/>
            </a:xfrm>
            <a:prstGeom prst="rect">
              <a:avLst/>
            </a:prstGeom>
            <a:noFill/>
          </p:spPr>
          <p:txBody>
            <a:bodyPr wrap="square" lIns="109706" tIns="54853" rIns="109706" bIns="54853" rtlCol="0">
              <a:spAutoFit/>
            </a:bodyPr>
            <a:lstStyle/>
            <a:p>
              <a:r>
                <a:rPr lang="en-US" altLang="zh-CN" sz="1646" dirty="0"/>
                <a:t>IOPS, capacity</a:t>
              </a:r>
              <a:endParaRPr lang="zh-CN" altLang="en-US" sz="1646" dirty="0"/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5768662" y="1523890"/>
            <a:ext cx="5254386" cy="480109"/>
          </a:xfrm>
          <a:prstGeom prst="rect">
            <a:avLst/>
          </a:prstGeom>
          <a:noFill/>
        </p:spPr>
        <p:txBody>
          <a:bodyPr wrap="square" lIns="109706" tIns="54853" rIns="109706" bIns="54853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“数据达到一定规模后，单机数据库是在针尖上</a:t>
            </a:r>
            <a:r>
              <a:rPr lang="zh-CN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跳舞。</a:t>
            </a:r>
            <a:r>
              <a:rPr lang="en-US" altLang="zh-CN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”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11" name="组 10"/>
          <p:cNvGrpSpPr/>
          <p:nvPr/>
        </p:nvGrpSpPr>
        <p:grpSpPr>
          <a:xfrm>
            <a:off x="1680491" y="2317636"/>
            <a:ext cx="2862119" cy="3463409"/>
            <a:chOff x="3898970" y="2581694"/>
            <a:chExt cx="4826001" cy="8218748"/>
          </a:xfrm>
        </p:grpSpPr>
        <p:sp>
          <p:nvSpPr>
            <p:cNvPr id="25" name="Shape 288"/>
            <p:cNvSpPr/>
            <p:nvPr/>
          </p:nvSpPr>
          <p:spPr>
            <a:xfrm>
              <a:off x="3898970" y="2581694"/>
              <a:ext cx="4826001" cy="1270001"/>
            </a:xfrm>
            <a:prstGeom prst="roundRect">
              <a:avLst>
                <a:gd name="adj" fmla="val 15000"/>
              </a:avLst>
            </a:prstGeom>
            <a:solidFill>
              <a:srgbClr val="5992F8"/>
            </a:solidFill>
            <a:ln w="25400">
              <a:noFill/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50800" tIns="50800" rIns="50800" bIns="50800" anchor="ctr"/>
            <a:lstStyle>
              <a:lvl1pPr defTabSz="821531">
                <a:defRPr sz="38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/>
              <a:r>
                <a:rPr lang="zh-CN" altLang="en-US" sz="1600" b="0" dirty="0" smtClean="0">
                  <a:solidFill>
                    <a:schemeClr val="bg1"/>
                  </a:solidFill>
                  <a:latin typeface="微软雅黑" charset="-122"/>
                  <a:ea typeface="微软雅黑" charset="-122"/>
                  <a:cs typeface="Microsoft YaHei" charset="-122"/>
                </a:rPr>
                <a:t>磁盘</a:t>
              </a:r>
              <a:r>
                <a:rPr lang="en-US" altLang="zh-CN" sz="1600" b="0" dirty="0" smtClean="0">
                  <a:solidFill>
                    <a:schemeClr val="bg1"/>
                  </a:solidFill>
                  <a:latin typeface="微软雅黑" charset="-122"/>
                  <a:ea typeface="微软雅黑" charset="-122"/>
                  <a:cs typeface="Microsoft YaHei" charset="-122"/>
                </a:rPr>
                <a:t>IOPS</a:t>
              </a:r>
              <a:endParaRPr sz="1600" b="0" dirty="0">
                <a:solidFill>
                  <a:schemeClr val="bg1"/>
                </a:solidFill>
                <a:latin typeface="微软雅黑" charset="-122"/>
                <a:ea typeface="微软雅黑" charset="-122"/>
                <a:cs typeface="Microsoft YaHei" charset="-122"/>
              </a:endParaRPr>
            </a:p>
          </p:txBody>
        </p:sp>
        <p:sp>
          <p:nvSpPr>
            <p:cNvPr id="27" name="Shape 289"/>
            <p:cNvSpPr/>
            <p:nvPr/>
          </p:nvSpPr>
          <p:spPr>
            <a:xfrm>
              <a:off x="3898970" y="4323310"/>
              <a:ext cx="4826001" cy="1270001"/>
            </a:xfrm>
            <a:prstGeom prst="roundRect">
              <a:avLst>
                <a:gd name="adj" fmla="val 15000"/>
              </a:avLst>
            </a:prstGeom>
            <a:solidFill>
              <a:srgbClr val="4685F6"/>
            </a:solidFill>
            <a:ln w="25400">
              <a:noFill/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50800" tIns="50800" rIns="50800" bIns="50800" anchor="ctr"/>
            <a:lstStyle>
              <a:lvl1pPr defTabSz="821531">
                <a:defRPr sz="38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/>
              <a:r>
                <a:rPr lang="zh-CN" altLang="en-US" sz="1600" b="0" dirty="0" smtClean="0">
                  <a:solidFill>
                    <a:schemeClr val="bg1">
                      <a:alpha val="99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内存容量</a:t>
              </a:r>
              <a:endParaRPr sz="1600" b="0" dirty="0">
                <a:solidFill>
                  <a:schemeClr val="bg1">
                    <a:alpha val="99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28" name="Shape 290"/>
            <p:cNvSpPr/>
            <p:nvPr/>
          </p:nvSpPr>
          <p:spPr>
            <a:xfrm>
              <a:off x="3898970" y="6064926"/>
              <a:ext cx="4826001" cy="1270001"/>
            </a:xfrm>
            <a:prstGeom prst="roundRect">
              <a:avLst>
                <a:gd name="adj" fmla="val 15000"/>
              </a:avLst>
            </a:prstGeom>
            <a:solidFill>
              <a:srgbClr val="3373F5"/>
            </a:solidFill>
            <a:ln w="25400">
              <a:noFill/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50800" tIns="50800" rIns="50800" bIns="50800" anchor="ctr"/>
            <a:lstStyle>
              <a:lvl1pPr defTabSz="821531">
                <a:defRPr sz="38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/>
              <a:r>
                <a:rPr lang="zh-CN" altLang="en-US" sz="1600" b="0" dirty="0" smtClean="0">
                  <a:solidFill>
                    <a:schemeClr val="bg1">
                      <a:alpha val="99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处理器性能</a:t>
              </a:r>
              <a:endParaRPr sz="1600" b="0" dirty="0">
                <a:solidFill>
                  <a:schemeClr val="bg1">
                    <a:alpha val="99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29" name="Shape 291"/>
            <p:cNvSpPr/>
            <p:nvPr/>
          </p:nvSpPr>
          <p:spPr>
            <a:xfrm>
              <a:off x="3898970" y="7797683"/>
              <a:ext cx="4826001" cy="1270001"/>
            </a:xfrm>
            <a:prstGeom prst="roundRect">
              <a:avLst>
                <a:gd name="adj" fmla="val 15000"/>
              </a:avLst>
            </a:prstGeom>
            <a:solidFill>
              <a:srgbClr val="2965F4"/>
            </a:solidFill>
            <a:ln w="25400">
              <a:noFill/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50800" tIns="50800" rIns="50800" bIns="50800" anchor="ctr"/>
            <a:lstStyle>
              <a:lvl1pPr defTabSz="821531">
                <a:defRPr sz="38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/>
              <a:r>
                <a:rPr lang="zh-CN" altLang="en-US" sz="1600" b="0" dirty="0" smtClean="0">
                  <a:solidFill>
                    <a:schemeClr val="bg1">
                      <a:alpha val="99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磁盘容量</a:t>
              </a:r>
              <a:endParaRPr sz="1600" b="0" dirty="0">
                <a:solidFill>
                  <a:schemeClr val="bg1">
                    <a:alpha val="99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30" name="Shape 292"/>
            <p:cNvSpPr/>
            <p:nvPr/>
          </p:nvSpPr>
          <p:spPr>
            <a:xfrm>
              <a:off x="3898970" y="9530441"/>
              <a:ext cx="4826001" cy="1270001"/>
            </a:xfrm>
            <a:prstGeom prst="roundRect">
              <a:avLst>
                <a:gd name="adj" fmla="val 15000"/>
              </a:avLst>
            </a:prstGeom>
            <a:solidFill>
              <a:srgbClr val="255DE8"/>
            </a:solidFill>
            <a:ln w="25400">
              <a:noFill/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50800" tIns="50800" rIns="50800" bIns="50800" anchor="ctr"/>
            <a:lstStyle>
              <a:lvl1pPr defTabSz="821531">
                <a:defRPr sz="38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/>
              <a:r>
                <a:rPr lang="zh-CN" altLang="en-US" sz="1600" b="0" dirty="0" smtClean="0">
                  <a:solidFill>
                    <a:schemeClr val="bg1">
                      <a:alpha val="99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网络带宽</a:t>
              </a:r>
              <a:endParaRPr sz="1600" b="0" dirty="0">
                <a:solidFill>
                  <a:schemeClr val="bg1">
                    <a:alpha val="99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  <p:sp>
        <p:nvSpPr>
          <p:cNvPr id="12" name="标题 1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sz="2800" b="0" dirty="0" smtClean="0"/>
              <a:t>单机数据库时代</a:t>
            </a:r>
            <a:endParaRPr kumimoji="1" lang="zh-CN" altLang="en-US" sz="2800" b="0" dirty="0"/>
          </a:p>
        </p:txBody>
      </p:sp>
      <p:sp>
        <p:nvSpPr>
          <p:cNvPr id="31" name="右箭头 30"/>
          <p:cNvSpPr/>
          <p:nvPr/>
        </p:nvSpPr>
        <p:spPr>
          <a:xfrm>
            <a:off x="8121336" y="4555888"/>
            <a:ext cx="457399" cy="182959"/>
          </a:xfrm>
          <a:prstGeom prst="rightArrow">
            <a:avLst>
              <a:gd name="adj1" fmla="val 50000"/>
              <a:gd name="adj2" fmla="val 101831"/>
            </a:avLst>
          </a:prstGeom>
          <a:solidFill>
            <a:srgbClr val="2755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06" tIns="54853" rIns="109706" bIns="54853" rtlCol="0" anchor="ctr"/>
          <a:lstStyle/>
          <a:p>
            <a:pPr algn="ctr"/>
            <a:endParaRPr lang="zh-CN" altLang="en-US" sz="6892"/>
          </a:p>
        </p:txBody>
      </p:sp>
      <p:sp>
        <p:nvSpPr>
          <p:cNvPr id="32" name="文本框 31"/>
          <p:cNvSpPr txBox="1"/>
          <p:nvPr/>
        </p:nvSpPr>
        <p:spPr>
          <a:xfrm>
            <a:off x="1615749" y="1567239"/>
            <a:ext cx="29916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000" dirty="0" smtClean="0">
                <a:latin typeface="+mj-ea"/>
                <a:ea typeface="+mj-ea"/>
              </a:rPr>
              <a:t>单机数据库瓶颈</a:t>
            </a:r>
            <a:endParaRPr kumimoji="1" lang="zh-CN" altLang="en-US" sz="2000" dirty="0">
              <a:latin typeface="+mj-ea"/>
              <a:ea typeface="+mj-ea"/>
            </a:endParaRPr>
          </a:p>
        </p:txBody>
      </p:sp>
      <p:pic>
        <p:nvPicPr>
          <p:cNvPr id="41" name="图片 4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1101" y="474136"/>
            <a:ext cx="1571624" cy="606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532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28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企业使用数</a:t>
            </a:r>
            <a:r>
              <a:rPr lang="zh-CN" altLang="en-US" sz="2800"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据库面</a:t>
            </a:r>
            <a:r>
              <a:rPr lang="zh-CN" altLang="en-US" sz="28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临的问题</a:t>
            </a:r>
          </a:p>
        </p:txBody>
      </p:sp>
      <p:graphicFrame>
        <p:nvGraphicFramePr>
          <p:cNvPr id="3" name="图表 2"/>
          <p:cNvGraphicFramePr/>
          <p:nvPr>
            <p:extLst>
              <p:ext uri="{D42A27DB-BD31-4B8C-83A1-F6EECF244321}">
                <p14:modId xmlns:p14="http://schemas.microsoft.com/office/powerpoint/2010/main" val="2177846487"/>
              </p:ext>
            </p:extLst>
          </p:nvPr>
        </p:nvGraphicFramePr>
        <p:xfrm>
          <a:off x="6473652" y="2402549"/>
          <a:ext cx="4822760" cy="33874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矩形 3"/>
          <p:cNvSpPr/>
          <p:nvPr/>
        </p:nvSpPr>
        <p:spPr>
          <a:xfrm>
            <a:off x="8078151" y="4421474"/>
            <a:ext cx="15040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zh-CN" altLang="en-US" dirty="0">
                <a:solidFill>
                  <a:schemeClr val="bg1"/>
                </a:solidFill>
                <a:latin typeface="+mj-ea"/>
                <a:ea typeface="+mj-ea"/>
              </a:rPr>
              <a:t>单机</a:t>
            </a:r>
            <a:r>
              <a:rPr lang="zh-CN" altLang="en-US" dirty="0" smtClean="0">
                <a:solidFill>
                  <a:schemeClr val="bg1"/>
                </a:solidFill>
                <a:latin typeface="+mj-ea"/>
                <a:ea typeface="+mj-ea"/>
              </a:rPr>
              <a:t>数据库</a:t>
            </a:r>
            <a:endParaRPr lang="zh-CN" altLang="en-US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7733767" y="3600650"/>
            <a:ext cx="21928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zh-CN" altLang="en-US" dirty="0">
                <a:solidFill>
                  <a:schemeClr val="bg1"/>
                </a:solidFill>
                <a:latin typeface="+mj-ea"/>
                <a:ea typeface="+mj-ea"/>
              </a:rPr>
              <a:t>读写</a:t>
            </a:r>
            <a:r>
              <a:rPr lang="zh-CN" altLang="en-US" dirty="0" smtClean="0">
                <a:solidFill>
                  <a:schemeClr val="bg1"/>
                </a:solidFill>
                <a:latin typeface="+mj-ea"/>
                <a:ea typeface="+mj-ea"/>
              </a:rPr>
              <a:t>分离</a:t>
            </a:r>
            <a:r>
              <a:rPr lang="zh-CN" altLang="en-US" dirty="0">
                <a:solidFill>
                  <a:schemeClr val="bg1"/>
                </a:solidFill>
                <a:latin typeface="+mj-ea"/>
                <a:ea typeface="+mj-ea"/>
              </a:rPr>
              <a:t>，</a:t>
            </a:r>
            <a:r>
              <a:rPr lang="zh-CN" altLang="en-US" dirty="0" smtClean="0">
                <a:solidFill>
                  <a:schemeClr val="bg1"/>
                </a:solidFill>
                <a:latin typeface="+mj-ea"/>
                <a:ea typeface="+mj-ea"/>
              </a:rPr>
              <a:t>多</a:t>
            </a:r>
            <a:r>
              <a:rPr lang="zh-CN" altLang="en-US" dirty="0">
                <a:solidFill>
                  <a:schemeClr val="bg1"/>
                </a:solidFill>
                <a:latin typeface="+mj-ea"/>
                <a:ea typeface="+mj-ea"/>
              </a:rPr>
              <a:t>主</a:t>
            </a:r>
          </a:p>
        </p:txBody>
      </p:sp>
      <p:sp>
        <p:nvSpPr>
          <p:cNvPr id="15" name="矩形 14"/>
          <p:cNvSpPr/>
          <p:nvPr/>
        </p:nvSpPr>
        <p:spPr>
          <a:xfrm>
            <a:off x="7984721" y="2692254"/>
            <a:ext cx="16908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altLang="zh-CN" dirty="0" smtClean="0">
                <a:solidFill>
                  <a:schemeClr val="bg1"/>
                </a:solidFill>
                <a:latin typeface="+mj-ea"/>
                <a:ea typeface="+mj-ea"/>
              </a:rPr>
              <a:t>DDB</a:t>
            </a:r>
            <a:r>
              <a:rPr lang="zh-CN" altLang="en-US" dirty="0" smtClean="0">
                <a:solidFill>
                  <a:schemeClr val="bg1"/>
                </a:solidFill>
                <a:latin typeface="+mj-ea"/>
                <a:ea typeface="+mj-ea"/>
              </a:rPr>
              <a:t>分库分表</a:t>
            </a:r>
            <a:endParaRPr lang="zh-CN" altLang="en-US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389230" y="1751002"/>
            <a:ext cx="29916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000" smtClean="0">
                <a:latin typeface="+mj-ea"/>
                <a:ea typeface="+mj-ea"/>
              </a:rPr>
              <a:t>数据库能力金字塔</a:t>
            </a:r>
            <a:endParaRPr kumimoji="1" lang="zh-CN" altLang="en-US" sz="2000" dirty="0">
              <a:latin typeface="+mj-ea"/>
              <a:ea typeface="+mj-ea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41101" y="474136"/>
            <a:ext cx="1571624" cy="606928"/>
          </a:xfrm>
          <a:prstGeom prst="rect">
            <a:avLst/>
          </a:prstGeom>
        </p:spPr>
      </p:pic>
      <p:graphicFrame>
        <p:nvGraphicFramePr>
          <p:cNvPr id="10" name="图表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04803122"/>
              </p:ext>
            </p:extLst>
          </p:nvPr>
        </p:nvGraphicFramePr>
        <p:xfrm>
          <a:off x="470398" y="2177091"/>
          <a:ext cx="5918587" cy="38517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</p:spTree>
    <p:extLst>
      <p:ext uri="{BB962C8B-B14F-4D97-AF65-F5344CB8AC3E}">
        <p14:creationId xmlns:p14="http://schemas.microsoft.com/office/powerpoint/2010/main" val="3956459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0251" y="3307145"/>
            <a:ext cx="1325604" cy="1329225"/>
          </a:xfrm>
          <a:prstGeom prst="rect">
            <a:avLst/>
          </a:prstGeom>
        </p:spPr>
      </p:pic>
      <p:sp>
        <p:nvSpPr>
          <p:cNvPr id="18" name="三角形 17"/>
          <p:cNvSpPr/>
          <p:nvPr/>
        </p:nvSpPr>
        <p:spPr>
          <a:xfrm rot="10800000">
            <a:off x="4535763" y="-411658"/>
            <a:ext cx="8058306" cy="6890794"/>
          </a:xfrm>
          <a:prstGeom prst="triangl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  <a:alpha val="0"/>
                </a:schemeClr>
              </a:gs>
              <a:gs pos="46000">
                <a:schemeClr val="accent1">
                  <a:lumMod val="0"/>
                  <a:lumOff val="100000"/>
                  <a:alpha val="0"/>
                </a:schemeClr>
              </a:gs>
              <a:gs pos="100000">
                <a:schemeClr val="accent1">
                  <a:alpha val="3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1080000" y="237600"/>
            <a:ext cx="10515600" cy="1080000"/>
          </a:xfrm>
        </p:spPr>
        <p:txBody>
          <a:bodyPr>
            <a:normAutofit/>
          </a:bodyPr>
          <a:lstStyle/>
          <a:p>
            <a:r>
              <a:rPr lang="en-US" altLang="zh-CN" sz="28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DDB</a:t>
            </a:r>
            <a:r>
              <a:rPr lang="zh-CN" altLang="en-US" sz="28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：一步到位的海量数据存储方案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8593" y="1773132"/>
            <a:ext cx="1282992" cy="1286497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921227" y="2216326"/>
            <a:ext cx="7777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000" dirty="0" smtClean="0">
                <a:latin typeface="+mj-ea"/>
                <a:ea typeface="+mj-ea"/>
              </a:rPr>
              <a:t>电商</a:t>
            </a:r>
            <a:endParaRPr kumimoji="1" lang="zh-CN" altLang="en-US" sz="2000" dirty="0">
              <a:latin typeface="+mj-ea"/>
              <a:ea typeface="+mj-ea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7175632" y="5446146"/>
            <a:ext cx="2836103" cy="1028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5855" y="2672337"/>
            <a:ext cx="1295880" cy="1299420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8974933" y="3121992"/>
            <a:ext cx="7777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000" dirty="0" smtClean="0">
                <a:latin typeface="+mj-ea"/>
                <a:ea typeface="+mj-ea"/>
              </a:rPr>
              <a:t>UGC</a:t>
            </a:r>
            <a:endParaRPr kumimoji="1" lang="zh-CN" altLang="en-US" sz="2000" dirty="0">
              <a:latin typeface="+mj-ea"/>
              <a:ea typeface="+mj-ea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7668593" y="3791484"/>
            <a:ext cx="7777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000" dirty="0" smtClean="0">
                <a:latin typeface="+mj-ea"/>
                <a:ea typeface="+mj-ea"/>
              </a:rPr>
              <a:t>IM</a:t>
            </a:r>
            <a:endParaRPr kumimoji="1" lang="zh-CN" altLang="en-US" sz="2000" dirty="0">
              <a:latin typeface="+mj-ea"/>
              <a:ea typeface="+mj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7428820" y="5760441"/>
            <a:ext cx="22721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DDB</a:t>
            </a:r>
            <a:r>
              <a:rPr kumimoji="1"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典型应用场景</a:t>
            </a:r>
            <a:endParaRPr kumimoji="1"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20" name="组 19"/>
          <p:cNvGrpSpPr/>
          <p:nvPr/>
        </p:nvGrpSpPr>
        <p:grpSpPr>
          <a:xfrm>
            <a:off x="2043042" y="1764633"/>
            <a:ext cx="2862119" cy="4225692"/>
            <a:chOff x="3898970" y="2581694"/>
            <a:chExt cx="4826001" cy="10027662"/>
          </a:xfrm>
        </p:grpSpPr>
        <p:sp>
          <p:nvSpPr>
            <p:cNvPr id="21" name="Shape 288"/>
            <p:cNvSpPr/>
            <p:nvPr/>
          </p:nvSpPr>
          <p:spPr>
            <a:xfrm>
              <a:off x="3898970" y="2581694"/>
              <a:ext cx="4826001" cy="1270001"/>
            </a:xfrm>
            <a:prstGeom prst="roundRect">
              <a:avLst>
                <a:gd name="adj" fmla="val 15000"/>
              </a:avLst>
            </a:prstGeom>
            <a:noFill/>
            <a:ln w="25400">
              <a:solidFill>
                <a:srgbClr val="3373F5"/>
              </a:solidFill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50800" tIns="50800" rIns="50800" bIns="50800" anchor="ctr"/>
            <a:lstStyle>
              <a:lvl1pPr defTabSz="821531">
                <a:defRPr sz="38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/>
              <a:r>
                <a:rPr lang="en-US" altLang="zh-CN" sz="1600" b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charset="-122"/>
                  <a:ea typeface="微软雅黑" charset="-122"/>
                  <a:cs typeface="Microsoft YaHei" charset="-122"/>
                </a:rPr>
                <a:t>PB</a:t>
              </a:r>
              <a:r>
                <a:rPr lang="zh-CN" altLang="en-US" sz="1600" b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charset="-122"/>
                  <a:ea typeface="微软雅黑" charset="-122"/>
                  <a:cs typeface="Microsoft YaHei" charset="-122"/>
                </a:rPr>
                <a:t>级结构化数据存储</a:t>
              </a:r>
            </a:p>
          </p:txBody>
        </p:sp>
        <p:sp>
          <p:nvSpPr>
            <p:cNvPr id="22" name="Shape 289"/>
            <p:cNvSpPr/>
            <p:nvPr/>
          </p:nvSpPr>
          <p:spPr>
            <a:xfrm>
              <a:off x="3898970" y="4323310"/>
              <a:ext cx="4826001" cy="1270001"/>
            </a:xfrm>
            <a:prstGeom prst="roundRect">
              <a:avLst>
                <a:gd name="adj" fmla="val 15000"/>
              </a:avLst>
            </a:prstGeom>
            <a:noFill/>
            <a:ln w="25400">
              <a:solidFill>
                <a:srgbClr val="3373F5"/>
              </a:solidFill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50800" tIns="50800" rIns="50800" bIns="50800" anchor="ctr"/>
            <a:lstStyle>
              <a:lvl1pPr defTabSz="821531">
                <a:defRPr sz="38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/>
              <a:r>
                <a:rPr lang="zh-CN" altLang="en-US" sz="1600" b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百万级</a:t>
              </a:r>
              <a:r>
                <a:rPr lang="en-US" altLang="zh-CN" sz="1600" b="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qps</a:t>
              </a:r>
              <a:endParaRPr lang="en-US" altLang="zh-CN" sz="16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23" name="Shape 290"/>
            <p:cNvSpPr/>
            <p:nvPr/>
          </p:nvSpPr>
          <p:spPr>
            <a:xfrm>
              <a:off x="3898970" y="6064926"/>
              <a:ext cx="4826001" cy="1270001"/>
            </a:xfrm>
            <a:prstGeom prst="roundRect">
              <a:avLst>
                <a:gd name="adj" fmla="val 15000"/>
              </a:avLst>
            </a:prstGeom>
            <a:noFill/>
            <a:ln w="25400">
              <a:solidFill>
                <a:srgbClr val="3373F5"/>
              </a:solidFill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50800" tIns="50800" rIns="50800" bIns="50800" anchor="ctr"/>
            <a:lstStyle>
              <a:lvl1pPr defTabSz="821531">
                <a:defRPr sz="38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/>
              <a:r>
                <a:rPr lang="zh-CN" altLang="en-US" sz="1600" b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每日</a:t>
              </a:r>
              <a:r>
                <a:rPr lang="en-US" altLang="zh-CN" sz="1600" b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GB-TB</a:t>
              </a:r>
              <a:r>
                <a:rPr lang="zh-CN" altLang="en-US" sz="1600" b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数据增长</a:t>
              </a:r>
            </a:p>
          </p:txBody>
        </p:sp>
        <p:sp>
          <p:nvSpPr>
            <p:cNvPr id="24" name="Shape 291"/>
            <p:cNvSpPr/>
            <p:nvPr/>
          </p:nvSpPr>
          <p:spPr>
            <a:xfrm>
              <a:off x="3898970" y="7797683"/>
              <a:ext cx="4826001" cy="1270001"/>
            </a:xfrm>
            <a:prstGeom prst="roundRect">
              <a:avLst>
                <a:gd name="adj" fmla="val 15000"/>
              </a:avLst>
            </a:prstGeom>
            <a:noFill/>
            <a:ln w="25400">
              <a:solidFill>
                <a:srgbClr val="3373F5"/>
              </a:solidFill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50800" tIns="50800" rIns="50800" bIns="50800" anchor="ctr"/>
            <a:lstStyle>
              <a:lvl1pPr defTabSz="821531">
                <a:defRPr sz="38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/>
              <a:r>
                <a:rPr lang="zh-CN" altLang="en-US" sz="1600" b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在线扩缩容</a:t>
              </a:r>
            </a:p>
          </p:txBody>
        </p:sp>
        <p:sp>
          <p:nvSpPr>
            <p:cNvPr id="25" name="Shape 292"/>
            <p:cNvSpPr/>
            <p:nvPr/>
          </p:nvSpPr>
          <p:spPr>
            <a:xfrm>
              <a:off x="3898970" y="9530441"/>
              <a:ext cx="4826001" cy="1270001"/>
            </a:xfrm>
            <a:prstGeom prst="roundRect">
              <a:avLst>
                <a:gd name="adj" fmla="val 15000"/>
              </a:avLst>
            </a:prstGeom>
            <a:noFill/>
            <a:ln w="25400">
              <a:solidFill>
                <a:srgbClr val="3373F5"/>
              </a:solidFill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50800" tIns="50800" rIns="50800" bIns="50800" anchor="ctr"/>
            <a:lstStyle>
              <a:lvl1pPr defTabSz="821531">
                <a:defRPr sz="38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/>
              <a:r>
                <a:rPr lang="zh-CN" altLang="en-US" sz="1600" b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管理上千个数据节点</a:t>
              </a:r>
            </a:p>
          </p:txBody>
        </p:sp>
        <p:sp>
          <p:nvSpPr>
            <p:cNvPr id="27" name="Shape 292"/>
            <p:cNvSpPr/>
            <p:nvPr/>
          </p:nvSpPr>
          <p:spPr>
            <a:xfrm>
              <a:off x="3898970" y="11339355"/>
              <a:ext cx="4826001" cy="1270001"/>
            </a:xfrm>
            <a:prstGeom prst="roundRect">
              <a:avLst>
                <a:gd name="adj" fmla="val 15000"/>
              </a:avLst>
            </a:prstGeom>
            <a:solidFill>
              <a:srgbClr val="3373F5"/>
            </a:solidFill>
            <a:ln w="25400">
              <a:noFill/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50800" tIns="50800" rIns="50800" bIns="50800" anchor="ctr"/>
            <a:lstStyle>
              <a:lvl1pPr defTabSz="821531">
                <a:defRPr sz="38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/>
              <a:r>
                <a:rPr lang="zh-CN" altLang="en-US" sz="1600" b="0" dirty="0">
                  <a:solidFill>
                    <a:schemeClr val="bg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标准化的访问协议</a:t>
              </a:r>
            </a:p>
          </p:txBody>
        </p:sp>
      </p:grpSp>
      <p:pic>
        <p:nvPicPr>
          <p:cNvPr id="29" name="图片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1101" y="474136"/>
            <a:ext cx="1571624" cy="606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130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736578" y="3027329"/>
            <a:ext cx="6745547" cy="803343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62507" tIns="62507" rIns="62507" bIns="62507" numCol="1" spcCol="38100" rtlCol="0" anchor="ctr">
            <a:spAutoFit/>
          </a:bodyPr>
          <a:lstStyle/>
          <a:p>
            <a:r>
              <a:rPr kumimoji="0" lang="en-US" altLang="zh-CN" sz="4400" b="1" u="none" strike="noStrike" cap="none" spc="0" normalizeH="0" baseline="0" dirty="0" smtClean="0">
                <a:ln>
                  <a:noFill/>
                </a:ln>
                <a:solidFill>
                  <a:srgbClr val="1465F4"/>
                </a:solidFill>
                <a:effectLst/>
                <a:uFillTx/>
                <a:latin typeface="Helvetica" charset="0"/>
                <a:ea typeface="Helvetica" charset="0"/>
                <a:cs typeface="Helvetica" charset="0"/>
                <a:sym typeface="Helvetica Light"/>
              </a:rPr>
              <a:t>PART</a:t>
            </a:r>
            <a:r>
              <a:rPr kumimoji="0" lang="zh-CN" altLang="en-US" sz="4400" b="1" u="none" strike="noStrike" cap="none" spc="0" normalizeH="0" baseline="0" dirty="0" smtClean="0">
                <a:ln>
                  <a:noFill/>
                </a:ln>
                <a:solidFill>
                  <a:srgbClr val="1465F4"/>
                </a:solidFill>
                <a:effectLst/>
                <a:uFillTx/>
                <a:latin typeface="Helvetica" charset="0"/>
                <a:ea typeface="Helvetica" charset="0"/>
                <a:cs typeface="Helvetica" charset="0"/>
                <a:sym typeface="Helvetica Light"/>
              </a:rPr>
              <a:t> </a:t>
            </a:r>
            <a:r>
              <a:rPr kumimoji="0" lang="en-US" altLang="zh-CN" sz="4400" b="1" u="none" strike="noStrike" cap="none" spc="0" normalizeH="0" baseline="0" dirty="0" smtClean="0">
                <a:ln>
                  <a:noFill/>
                </a:ln>
                <a:solidFill>
                  <a:srgbClr val="1465F4"/>
                </a:solidFill>
                <a:effectLst/>
                <a:uFillTx/>
                <a:latin typeface="Helvetica" charset="0"/>
                <a:ea typeface="Helvetica" charset="0"/>
                <a:cs typeface="Helvetica" charset="0"/>
                <a:sym typeface="Helvetica Light"/>
              </a:rPr>
              <a:t>02</a:t>
            </a:r>
            <a:r>
              <a:rPr kumimoji="0" lang="zh-CN" altLang="en-US" sz="4400" b="1" u="none" strike="noStrike" cap="none" spc="0" normalizeH="0" baseline="0" dirty="0" smtClean="0">
                <a:ln>
                  <a:noFill/>
                </a:ln>
                <a:solidFill>
                  <a:srgbClr val="1465F4"/>
                </a:solidFill>
                <a:effectLst/>
                <a:uFillTx/>
                <a:latin typeface="Helvetica" charset="0"/>
                <a:ea typeface="Helvetica" charset="0"/>
                <a:cs typeface="Helvetica" charset="0"/>
                <a:sym typeface="Helvetica Light"/>
              </a:rPr>
              <a:t> </a:t>
            </a:r>
            <a:r>
              <a:rPr kumimoji="1" lang="zh-CN" altLang="en-US" sz="4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为什么是网易</a:t>
            </a:r>
            <a:r>
              <a:rPr kumimoji="1" lang="en-US" altLang="zh-CN" sz="4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DDB</a:t>
            </a:r>
            <a:endParaRPr lang="zh-CN" altLang="en-US" sz="4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Helvetica Light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736578" y="2467139"/>
            <a:ext cx="574158" cy="63795"/>
          </a:xfrm>
          <a:prstGeom prst="rect">
            <a:avLst/>
          </a:prstGeom>
          <a:solidFill>
            <a:srgbClr val="0D56FA"/>
          </a:solidFill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2507" tIns="62507" rIns="62507" bIns="62507" numCol="1" spcCol="38100" rtlCol="0" anchor="ctr">
            <a:spAutoFit/>
          </a:bodyPr>
          <a:lstStyle/>
          <a:p>
            <a:pPr marL="0" marR="0" indent="0" algn="ctr" defTabSz="79819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887730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800"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DDB</a:t>
            </a:r>
            <a:r>
              <a:rPr lang="zh-CN" altLang="en-US" sz="2800"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简介 </a:t>
            </a:r>
            <a:r>
              <a:rPr lang="en-US" altLang="zh-CN" sz="2800"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–</a:t>
            </a:r>
            <a:r>
              <a:rPr lang="zh-CN" altLang="en-US" sz="2800"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十年一剑</a:t>
            </a:r>
            <a:endParaRPr lang="zh-CN" altLang="en-US" sz="2800"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pSp>
        <p:nvGrpSpPr>
          <p:cNvPr id="5" name="组 4"/>
          <p:cNvGrpSpPr/>
          <p:nvPr/>
        </p:nvGrpSpPr>
        <p:grpSpPr>
          <a:xfrm>
            <a:off x="-106326" y="1467959"/>
            <a:ext cx="12453796" cy="5390041"/>
            <a:chOff x="-788637" y="713608"/>
            <a:chExt cx="13320441" cy="5765129"/>
          </a:xfrm>
        </p:grpSpPr>
        <p:sp>
          <p:nvSpPr>
            <p:cNvPr id="10" name="矩形 9"/>
            <p:cNvSpPr/>
            <p:nvPr/>
          </p:nvSpPr>
          <p:spPr>
            <a:xfrm>
              <a:off x="-788637" y="6394666"/>
              <a:ext cx="13320441" cy="84071"/>
            </a:xfrm>
            <a:prstGeom prst="rect">
              <a:avLst/>
            </a:prstGeom>
            <a:solidFill>
              <a:srgbClr val="016B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13318" tIns="106659" rIns="213318" bIns="106659" rtlCol="0" anchor="ctr"/>
            <a:lstStyle/>
            <a:p>
              <a:pPr algn="ctr"/>
              <a:endParaRPr lang="en-US" altLang="zh-CN" sz="11200" dirty="0">
                <a:latin typeface="+mj-lt"/>
                <a:ea typeface="微软雅黑 Light" panose="020B0502040204020203" pitchFamily="34" charset="-122"/>
              </a:endParaRPr>
            </a:p>
          </p:txBody>
        </p:sp>
        <p:sp>
          <p:nvSpPr>
            <p:cNvPr id="19" name="上箭头 18"/>
            <p:cNvSpPr/>
            <p:nvPr/>
          </p:nvSpPr>
          <p:spPr>
            <a:xfrm>
              <a:off x="1157662" y="5049657"/>
              <a:ext cx="202157" cy="1390178"/>
            </a:xfrm>
            <a:prstGeom prst="upArrow">
              <a:avLst/>
            </a:prstGeom>
            <a:solidFill>
              <a:srgbClr val="016B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13318" tIns="106659" rIns="213318" bIns="106659" rtlCol="0" anchor="ctr"/>
            <a:lstStyle/>
            <a:p>
              <a:pPr algn="ctr"/>
              <a:endParaRPr lang="en-US" altLang="zh-CN" sz="11200" dirty="0">
                <a:latin typeface="+mj-lt"/>
                <a:ea typeface="微软雅黑 Light" panose="020B0502040204020203" pitchFamily="34" charset="-122"/>
              </a:endParaRPr>
            </a:p>
          </p:txBody>
        </p:sp>
        <p:sp>
          <p:nvSpPr>
            <p:cNvPr id="23" name="上箭头 22"/>
            <p:cNvSpPr/>
            <p:nvPr/>
          </p:nvSpPr>
          <p:spPr>
            <a:xfrm>
              <a:off x="3173886" y="4533271"/>
              <a:ext cx="215480" cy="1906564"/>
            </a:xfrm>
            <a:prstGeom prst="upArrow">
              <a:avLst/>
            </a:prstGeom>
            <a:solidFill>
              <a:srgbClr val="016B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13318" tIns="106659" rIns="213318" bIns="106659" rtlCol="0" anchor="ctr"/>
            <a:lstStyle/>
            <a:p>
              <a:pPr algn="ctr"/>
              <a:endParaRPr lang="en-US" altLang="zh-CN" sz="11200" dirty="0">
                <a:latin typeface="+mj-lt"/>
                <a:ea typeface="微软雅黑 Light" panose="020B0502040204020203" pitchFamily="34" charset="-122"/>
              </a:endParaRPr>
            </a:p>
          </p:txBody>
        </p:sp>
        <p:sp>
          <p:nvSpPr>
            <p:cNvPr id="25" name="上箭头 24"/>
            <p:cNvSpPr/>
            <p:nvPr/>
          </p:nvSpPr>
          <p:spPr>
            <a:xfrm>
              <a:off x="7361389" y="3241880"/>
              <a:ext cx="241398" cy="3197955"/>
            </a:xfrm>
            <a:prstGeom prst="upArrow">
              <a:avLst/>
            </a:prstGeom>
            <a:solidFill>
              <a:srgbClr val="016B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13318" tIns="106659" rIns="213318" bIns="106659" rtlCol="0" anchor="ctr"/>
            <a:lstStyle/>
            <a:p>
              <a:pPr algn="ctr"/>
              <a:endParaRPr lang="en-US" altLang="zh-CN" sz="11200" dirty="0">
                <a:latin typeface="+mj-lt"/>
                <a:ea typeface="微软雅黑 Light" panose="020B0502040204020203" pitchFamily="34" charset="-122"/>
              </a:endParaRPr>
            </a:p>
          </p:txBody>
        </p:sp>
        <p:sp>
          <p:nvSpPr>
            <p:cNvPr id="26" name="上箭头 25"/>
            <p:cNvSpPr/>
            <p:nvPr/>
          </p:nvSpPr>
          <p:spPr>
            <a:xfrm>
              <a:off x="9636027" y="1810453"/>
              <a:ext cx="268110" cy="4629383"/>
            </a:xfrm>
            <a:prstGeom prst="upArrow">
              <a:avLst/>
            </a:prstGeom>
            <a:solidFill>
              <a:srgbClr val="016B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13318" tIns="106659" rIns="213318" bIns="106659" rtlCol="0" anchor="ctr"/>
            <a:lstStyle/>
            <a:p>
              <a:pPr algn="ctr"/>
              <a:endParaRPr lang="en-US" altLang="zh-CN" sz="11200" dirty="0">
                <a:latin typeface="+mj-lt"/>
                <a:ea typeface="微软雅黑 Light" panose="020B0502040204020203" pitchFamily="34" charset="-122"/>
              </a:endParaRPr>
            </a:p>
          </p:txBody>
        </p:sp>
        <p:sp>
          <p:nvSpPr>
            <p:cNvPr id="27" name="文本框 18"/>
            <p:cNvSpPr txBox="1"/>
            <p:nvPr/>
          </p:nvSpPr>
          <p:spPr>
            <a:xfrm>
              <a:off x="945353" y="3894680"/>
              <a:ext cx="2184243" cy="1190542"/>
            </a:xfrm>
            <a:prstGeom prst="rect">
              <a:avLst/>
            </a:prstGeom>
            <a:noFill/>
          </p:spPr>
          <p:txBody>
            <a:bodyPr wrap="square" lIns="213318" tIns="106659" rIns="213318" bIns="106659" rtlCol="0">
              <a:spAutoFit/>
            </a:bodyPr>
            <a:lstStyle/>
            <a:p>
              <a:pPr>
                <a:lnSpc>
                  <a:spcPts val="3500"/>
                </a:lnSpc>
              </a:pPr>
              <a:r>
                <a:rPr lang="en-US" altLang="zh-CN" sz="2000" b="1" dirty="0">
                  <a:solidFill>
                    <a:srgbClr val="016BFF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2006</a:t>
              </a:r>
              <a:r>
                <a:rPr lang="zh-CN" altLang="en-US" sz="2000" b="1" dirty="0">
                  <a:solidFill>
                    <a:srgbClr val="016BFF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年</a:t>
              </a:r>
              <a:endParaRPr lang="en-US" altLang="zh-CN" sz="2000" b="1" dirty="0">
                <a:solidFill>
                  <a:srgbClr val="016BF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  <a:p>
              <a:pPr>
                <a:lnSpc>
                  <a:spcPts val="3500"/>
                </a:lnSpc>
              </a:pPr>
              <a:r>
                <a:rPr lang="zh-CN" altLang="en-US" sz="20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博客上线</a:t>
              </a:r>
              <a:endParaRPr lang="en-US" altLang="zh-CN" sz="2000" dirty="0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28" name="矩形 27"/>
            <p:cNvSpPr/>
            <p:nvPr/>
          </p:nvSpPr>
          <p:spPr>
            <a:xfrm>
              <a:off x="1184599" y="5181333"/>
              <a:ext cx="1989570" cy="998510"/>
            </a:xfrm>
            <a:prstGeom prst="rect">
              <a:avLst/>
            </a:prstGeom>
          </p:spPr>
          <p:txBody>
            <a:bodyPr wrap="square" lIns="213318" tIns="106659" rIns="213318" bIns="106659">
              <a:spAutoFit/>
            </a:bodyPr>
            <a:lstStyle/>
            <a:p>
              <a:pPr>
                <a:lnSpc>
                  <a:spcPts val="2800"/>
                </a:lnSpc>
              </a:pPr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latin typeface="微软雅黑" charset="-122"/>
                  <a:ea typeface="微软雅黑" charset="-122"/>
                </a:rPr>
                <a:t>简单</a:t>
              </a:r>
              <a:r>
                <a:rPr lang="en-US" altLang="zh-CN" sz="1400" dirty="0">
                  <a:solidFill>
                    <a:schemeClr val="bg1">
                      <a:lumMod val="50000"/>
                    </a:schemeClr>
                  </a:solidFill>
                  <a:latin typeface="微软雅黑" charset="-122"/>
                  <a:ea typeface="微软雅黑" charset="-122"/>
                </a:rPr>
                <a:t>SQL</a:t>
              </a:r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latin typeface="微软雅黑" charset="-122"/>
                  <a:ea typeface="微软雅黑" charset="-122"/>
                </a:rPr>
                <a:t>兼容</a:t>
              </a:r>
              <a:endParaRPr lang="en-US" altLang="zh-CN" sz="1400" dirty="0">
                <a:solidFill>
                  <a:schemeClr val="bg1">
                    <a:lumMod val="50000"/>
                  </a:schemeClr>
                </a:solidFill>
                <a:latin typeface="微软雅黑" charset="-122"/>
                <a:ea typeface="微软雅黑" charset="-122"/>
              </a:endParaRPr>
            </a:p>
            <a:p>
              <a:pPr>
                <a:lnSpc>
                  <a:spcPts val="2800"/>
                </a:lnSpc>
              </a:pPr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latin typeface="微软雅黑" charset="-122"/>
                  <a:ea typeface="微软雅黑" charset="-122"/>
                </a:rPr>
                <a:t>部分管理功能</a:t>
              </a:r>
              <a:endParaRPr lang="en-US" altLang="zh-CN" sz="1400" dirty="0">
                <a:solidFill>
                  <a:schemeClr val="bg1">
                    <a:lumMod val="50000"/>
                  </a:schemeClr>
                </a:solidFill>
                <a:latin typeface="微软雅黑" charset="-122"/>
                <a:ea typeface="微软雅黑" charset="-122"/>
              </a:endParaRPr>
            </a:p>
          </p:txBody>
        </p:sp>
        <p:sp>
          <p:nvSpPr>
            <p:cNvPr id="29" name="文本框 18"/>
            <p:cNvSpPr txBox="1"/>
            <p:nvPr/>
          </p:nvSpPr>
          <p:spPr>
            <a:xfrm>
              <a:off x="2958235" y="3421054"/>
              <a:ext cx="2184243" cy="1190542"/>
            </a:xfrm>
            <a:prstGeom prst="rect">
              <a:avLst/>
            </a:prstGeom>
            <a:noFill/>
          </p:spPr>
          <p:txBody>
            <a:bodyPr wrap="square" lIns="213318" tIns="106659" rIns="213318" bIns="106659" rtlCol="0">
              <a:spAutoFit/>
            </a:bodyPr>
            <a:lstStyle/>
            <a:p>
              <a:pPr>
                <a:lnSpc>
                  <a:spcPts val="3500"/>
                </a:lnSpc>
              </a:pPr>
              <a:r>
                <a:rPr lang="en-US" altLang="zh-CN" sz="2000" b="1" dirty="0">
                  <a:solidFill>
                    <a:srgbClr val="016BFF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2008</a:t>
              </a:r>
              <a:r>
                <a:rPr lang="zh-CN" altLang="en-US" sz="2000" b="1" dirty="0">
                  <a:solidFill>
                    <a:srgbClr val="016BFF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年</a:t>
              </a:r>
              <a:endParaRPr lang="en-US" altLang="zh-CN" sz="2000" b="1" dirty="0">
                <a:solidFill>
                  <a:srgbClr val="016BF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  <a:p>
              <a:pPr>
                <a:lnSpc>
                  <a:spcPts val="3500"/>
                </a:lnSpc>
              </a:pPr>
              <a:r>
                <a:rPr lang="en-US" altLang="zh-CN" sz="20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V2.0</a:t>
              </a:r>
              <a:r>
                <a:rPr lang="zh-CN" altLang="en-US" sz="20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发布</a:t>
              </a:r>
              <a:endParaRPr lang="en-US" altLang="zh-CN" sz="2000" dirty="0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30" name="文本框 18"/>
            <p:cNvSpPr txBox="1"/>
            <p:nvPr/>
          </p:nvSpPr>
          <p:spPr>
            <a:xfrm>
              <a:off x="5013444" y="2976894"/>
              <a:ext cx="2184243" cy="1190542"/>
            </a:xfrm>
            <a:prstGeom prst="rect">
              <a:avLst/>
            </a:prstGeom>
            <a:noFill/>
          </p:spPr>
          <p:txBody>
            <a:bodyPr wrap="square" lIns="213318" tIns="106659" rIns="213318" bIns="106659" rtlCol="0">
              <a:spAutoFit/>
            </a:bodyPr>
            <a:lstStyle/>
            <a:p>
              <a:pPr>
                <a:lnSpc>
                  <a:spcPts val="3500"/>
                </a:lnSpc>
              </a:pPr>
              <a:r>
                <a:rPr lang="en-US" altLang="zh-CN" sz="2000" b="1" dirty="0">
                  <a:solidFill>
                    <a:srgbClr val="016BFF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2010</a:t>
              </a:r>
              <a:r>
                <a:rPr lang="zh-CN" altLang="en-US" sz="2000" b="1" dirty="0">
                  <a:solidFill>
                    <a:srgbClr val="016BFF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年</a:t>
              </a:r>
              <a:endParaRPr lang="en-US" altLang="zh-CN" sz="2000" b="1" dirty="0">
                <a:solidFill>
                  <a:srgbClr val="016BF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  <a:p>
              <a:pPr>
                <a:lnSpc>
                  <a:spcPts val="3500"/>
                </a:lnSpc>
              </a:pPr>
              <a:r>
                <a:rPr lang="en-US" altLang="zh-CN" sz="20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V3.0</a:t>
              </a:r>
              <a:r>
                <a:rPr lang="zh-CN" altLang="en-US" sz="20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发布</a:t>
              </a:r>
              <a:endParaRPr lang="en-US" altLang="zh-CN" sz="2000" dirty="0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31" name="文本框 18"/>
            <p:cNvSpPr txBox="1"/>
            <p:nvPr/>
          </p:nvSpPr>
          <p:spPr>
            <a:xfrm>
              <a:off x="7165715" y="2166254"/>
              <a:ext cx="2184243" cy="1190542"/>
            </a:xfrm>
            <a:prstGeom prst="rect">
              <a:avLst/>
            </a:prstGeom>
            <a:noFill/>
          </p:spPr>
          <p:txBody>
            <a:bodyPr wrap="square" lIns="213318" tIns="106659" rIns="213318" bIns="106659" rtlCol="0">
              <a:spAutoFit/>
            </a:bodyPr>
            <a:lstStyle/>
            <a:p>
              <a:pPr>
                <a:lnSpc>
                  <a:spcPts val="3500"/>
                </a:lnSpc>
              </a:pPr>
              <a:r>
                <a:rPr lang="en-US" altLang="zh-CN" sz="2000" b="1" dirty="0">
                  <a:solidFill>
                    <a:srgbClr val="016BFF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2012</a:t>
              </a:r>
              <a:r>
                <a:rPr lang="zh-CN" altLang="en-US" sz="2000" b="1" dirty="0">
                  <a:solidFill>
                    <a:srgbClr val="016BFF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年</a:t>
              </a:r>
              <a:endParaRPr lang="en-US" altLang="zh-CN" sz="2000" b="1" dirty="0">
                <a:solidFill>
                  <a:srgbClr val="016BF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  <a:p>
              <a:pPr>
                <a:lnSpc>
                  <a:spcPts val="3500"/>
                </a:lnSpc>
              </a:pPr>
              <a:r>
                <a:rPr lang="en-US" altLang="zh-CN" sz="20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V4.0</a:t>
              </a:r>
              <a:r>
                <a:rPr lang="zh-CN" altLang="en-US" sz="20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发布</a:t>
              </a:r>
              <a:endParaRPr lang="en-US" altLang="zh-CN" sz="2000" dirty="0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32" name="文本框 18"/>
            <p:cNvSpPr txBox="1"/>
            <p:nvPr/>
          </p:nvSpPr>
          <p:spPr>
            <a:xfrm>
              <a:off x="9452388" y="713608"/>
              <a:ext cx="2184243" cy="1190542"/>
            </a:xfrm>
            <a:prstGeom prst="rect">
              <a:avLst/>
            </a:prstGeom>
            <a:noFill/>
          </p:spPr>
          <p:txBody>
            <a:bodyPr wrap="square" lIns="213318" tIns="106659" rIns="213318" bIns="106659" rtlCol="0">
              <a:spAutoFit/>
            </a:bodyPr>
            <a:lstStyle/>
            <a:p>
              <a:pPr>
                <a:lnSpc>
                  <a:spcPts val="3500"/>
                </a:lnSpc>
              </a:pPr>
              <a:r>
                <a:rPr lang="en-US" altLang="zh-CN" sz="2000" b="1" dirty="0">
                  <a:solidFill>
                    <a:srgbClr val="016BFF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2017</a:t>
              </a:r>
              <a:r>
                <a:rPr lang="zh-CN" altLang="en-US" sz="2000" b="1" dirty="0">
                  <a:solidFill>
                    <a:srgbClr val="016BFF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年</a:t>
              </a:r>
              <a:endParaRPr lang="en-US" altLang="zh-CN" sz="2000" b="1" dirty="0">
                <a:solidFill>
                  <a:srgbClr val="016BF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  <a:p>
              <a:pPr>
                <a:lnSpc>
                  <a:spcPts val="3500"/>
                </a:lnSpc>
              </a:pPr>
              <a:r>
                <a:rPr lang="en-US" altLang="zh-CN" sz="20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V5.0</a:t>
              </a:r>
            </a:p>
          </p:txBody>
        </p:sp>
        <p:sp>
          <p:nvSpPr>
            <p:cNvPr id="33" name="矩形 32"/>
            <p:cNvSpPr/>
            <p:nvPr/>
          </p:nvSpPr>
          <p:spPr>
            <a:xfrm>
              <a:off x="3301701" y="4529626"/>
              <a:ext cx="2122902" cy="1382571"/>
            </a:xfrm>
            <a:prstGeom prst="rect">
              <a:avLst/>
            </a:prstGeom>
          </p:spPr>
          <p:txBody>
            <a:bodyPr wrap="square" lIns="213318" tIns="106659" rIns="213318" bIns="106659">
              <a:spAutoFit/>
            </a:bodyPr>
            <a:lstStyle/>
            <a:p>
              <a:pPr>
                <a:lnSpc>
                  <a:spcPts val="2800"/>
                </a:lnSpc>
              </a:pPr>
              <a:r>
                <a:rPr lang="en-US" altLang="zh-CN" sz="1400" dirty="0">
                  <a:solidFill>
                    <a:schemeClr val="bg1">
                      <a:lumMod val="50000"/>
                    </a:schemeClr>
                  </a:solidFill>
                  <a:latin typeface="+mj-ea"/>
                  <a:ea typeface="+mj-ea"/>
                </a:rPr>
                <a:t>SQL</a:t>
              </a:r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latin typeface="+mj-ea"/>
                  <a:ea typeface="+mj-ea"/>
                </a:rPr>
                <a:t>兼容扩充</a:t>
              </a:r>
              <a:endParaRPr lang="en-US" altLang="zh-CN" sz="14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endParaRPr>
            </a:p>
            <a:p>
              <a:pPr>
                <a:lnSpc>
                  <a:spcPts val="2800"/>
                </a:lnSpc>
              </a:pPr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latin typeface="+mj-ea"/>
                  <a:ea typeface="+mj-ea"/>
                </a:rPr>
                <a:t>在线扩容功能</a:t>
              </a:r>
              <a:endParaRPr lang="en-US" altLang="zh-CN" sz="14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endParaRPr>
            </a:p>
            <a:p>
              <a:pPr>
                <a:lnSpc>
                  <a:spcPts val="2800"/>
                </a:lnSpc>
              </a:pPr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latin typeface="+mj-ea"/>
                  <a:ea typeface="+mj-ea"/>
                </a:rPr>
                <a:t>图形化管理工具</a:t>
              </a:r>
              <a:endParaRPr lang="en-US" altLang="zh-CN" sz="14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34" name="矩形 33"/>
            <p:cNvSpPr/>
            <p:nvPr/>
          </p:nvSpPr>
          <p:spPr>
            <a:xfrm>
              <a:off x="5326565" y="4004795"/>
              <a:ext cx="2122902" cy="2150691"/>
            </a:xfrm>
            <a:prstGeom prst="rect">
              <a:avLst/>
            </a:prstGeom>
          </p:spPr>
          <p:txBody>
            <a:bodyPr wrap="square" lIns="213318" tIns="106659" rIns="213318" bIns="106659">
              <a:spAutoFit/>
            </a:bodyPr>
            <a:lstStyle/>
            <a:p>
              <a:pPr>
                <a:lnSpc>
                  <a:spcPts val="2800"/>
                </a:lnSpc>
              </a:pPr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latin typeface="+mj-ea"/>
                  <a:ea typeface="+mj-ea"/>
                </a:rPr>
                <a:t>分布式事务</a:t>
              </a:r>
              <a:endParaRPr lang="en-US" altLang="zh-CN" sz="14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endParaRPr>
            </a:p>
            <a:p>
              <a:pPr>
                <a:lnSpc>
                  <a:spcPts val="2800"/>
                </a:lnSpc>
              </a:pPr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latin typeface="+mj-ea"/>
                  <a:ea typeface="+mj-ea"/>
                </a:rPr>
                <a:t>在线修改表结构</a:t>
              </a:r>
              <a:endParaRPr lang="en-US" altLang="zh-CN" sz="14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endParaRPr>
            </a:p>
            <a:p>
              <a:pPr>
                <a:lnSpc>
                  <a:spcPts val="2800"/>
                </a:lnSpc>
              </a:pPr>
              <a:r>
                <a:rPr lang="en-US" altLang="zh-CN" sz="1400" dirty="0">
                  <a:solidFill>
                    <a:schemeClr val="bg1">
                      <a:lumMod val="50000"/>
                    </a:schemeClr>
                  </a:solidFill>
                  <a:latin typeface="+mj-ea"/>
                  <a:ea typeface="+mj-ea"/>
                </a:rPr>
                <a:t>SQL</a:t>
              </a:r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latin typeface="+mj-ea"/>
                  <a:ea typeface="+mj-ea"/>
                </a:rPr>
                <a:t>兼容扩充</a:t>
              </a:r>
              <a:endParaRPr lang="en-US" altLang="zh-CN" sz="14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endParaRPr>
            </a:p>
            <a:p>
              <a:pPr>
                <a:lnSpc>
                  <a:spcPts val="2800"/>
                </a:lnSpc>
              </a:pPr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latin typeface="+mj-ea"/>
                  <a:ea typeface="+mj-ea"/>
                </a:rPr>
                <a:t>管理功能完善</a:t>
              </a:r>
              <a:endParaRPr lang="en-US" altLang="zh-CN" sz="14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endParaRPr>
            </a:p>
            <a:p>
              <a:pPr>
                <a:lnSpc>
                  <a:spcPts val="2800"/>
                </a:lnSpc>
              </a:pPr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latin typeface="+mj-ea"/>
                  <a:ea typeface="+mj-ea"/>
                </a:rPr>
                <a:t>集群规模上千</a:t>
              </a:r>
              <a:endParaRPr lang="en-US" altLang="zh-CN" sz="14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35" name="矩形 34"/>
            <p:cNvSpPr/>
            <p:nvPr/>
          </p:nvSpPr>
          <p:spPr>
            <a:xfrm>
              <a:off x="7479811" y="3222882"/>
              <a:ext cx="2122902" cy="1382571"/>
            </a:xfrm>
            <a:prstGeom prst="rect">
              <a:avLst/>
            </a:prstGeom>
          </p:spPr>
          <p:txBody>
            <a:bodyPr wrap="square" lIns="213318" tIns="106659" rIns="213318" bIns="106659">
              <a:spAutoFit/>
            </a:bodyPr>
            <a:lstStyle/>
            <a:p>
              <a:pPr>
                <a:lnSpc>
                  <a:spcPts val="2800"/>
                </a:lnSpc>
              </a:pPr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latin typeface="+mj-ea"/>
                  <a:ea typeface="+mj-ea"/>
                </a:rPr>
                <a:t>多语言支持</a:t>
              </a:r>
              <a:endParaRPr lang="en-US" altLang="zh-CN" sz="14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endParaRPr>
            </a:p>
            <a:p>
              <a:pPr>
                <a:lnSpc>
                  <a:spcPts val="2800"/>
                </a:lnSpc>
              </a:pPr>
              <a:r>
                <a:rPr lang="en-US" altLang="zh-CN" sz="1400" dirty="0">
                  <a:solidFill>
                    <a:schemeClr val="bg1">
                      <a:lumMod val="50000"/>
                    </a:schemeClr>
                  </a:solidFill>
                  <a:latin typeface="+mj-ea"/>
                  <a:ea typeface="+mj-ea"/>
                </a:rPr>
                <a:t>SQL</a:t>
              </a:r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latin typeface="+mj-ea"/>
                  <a:ea typeface="+mj-ea"/>
                </a:rPr>
                <a:t>统计功能</a:t>
              </a:r>
              <a:endParaRPr lang="en-US" altLang="zh-CN" sz="14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endParaRPr>
            </a:p>
            <a:p>
              <a:pPr>
                <a:lnSpc>
                  <a:spcPts val="2800"/>
                </a:lnSpc>
              </a:pPr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latin typeface="+mj-ea"/>
                  <a:ea typeface="+mj-ea"/>
                </a:rPr>
                <a:t>云计算</a:t>
              </a:r>
              <a:r>
                <a:rPr lang="en-US" altLang="zh-CN" sz="1400" dirty="0">
                  <a:solidFill>
                    <a:schemeClr val="bg1">
                      <a:lumMod val="50000"/>
                    </a:schemeClr>
                  </a:solidFill>
                  <a:latin typeface="+mj-ea"/>
                  <a:ea typeface="+mj-ea"/>
                </a:rPr>
                <a:t>DDB</a:t>
              </a:r>
            </a:p>
          </p:txBody>
        </p:sp>
        <p:sp>
          <p:nvSpPr>
            <p:cNvPr id="36" name="矩形 35"/>
            <p:cNvSpPr/>
            <p:nvPr/>
          </p:nvSpPr>
          <p:spPr>
            <a:xfrm>
              <a:off x="9792828" y="1709674"/>
              <a:ext cx="1786864" cy="2137623"/>
            </a:xfrm>
            <a:prstGeom prst="rect">
              <a:avLst/>
            </a:prstGeom>
          </p:spPr>
          <p:txBody>
            <a:bodyPr wrap="square" lIns="213318" tIns="106659" rIns="213318" bIns="106659">
              <a:spAutoFit/>
            </a:bodyPr>
            <a:lstStyle/>
            <a:p>
              <a:pPr>
                <a:lnSpc>
                  <a:spcPts val="2800"/>
                </a:lnSpc>
              </a:pPr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latin typeface="+mj-ea"/>
                  <a:ea typeface="+mj-ea"/>
                </a:rPr>
                <a:t>架构简化</a:t>
              </a:r>
              <a:endParaRPr lang="en-US" altLang="zh-CN" sz="14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endParaRPr>
            </a:p>
            <a:p>
              <a:pPr>
                <a:lnSpc>
                  <a:spcPts val="2800"/>
                </a:lnSpc>
              </a:pPr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latin typeface="+mj-ea"/>
                  <a:ea typeface="+mj-ea"/>
                </a:rPr>
                <a:t>服务拆分</a:t>
              </a:r>
              <a:endParaRPr lang="en-US" altLang="zh-CN" sz="14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endParaRPr>
            </a:p>
            <a:p>
              <a:pPr>
                <a:lnSpc>
                  <a:spcPts val="2800"/>
                </a:lnSpc>
              </a:pPr>
              <a:r>
                <a:rPr lang="en-US" altLang="zh-CN" sz="1400" dirty="0">
                  <a:solidFill>
                    <a:schemeClr val="bg1">
                      <a:lumMod val="50000"/>
                    </a:schemeClr>
                  </a:solidFill>
                  <a:latin typeface="+mj-ea"/>
                  <a:ea typeface="+mj-ea"/>
                </a:rPr>
                <a:t>SQL</a:t>
              </a:r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latin typeface="+mj-ea"/>
                  <a:ea typeface="+mj-ea"/>
                </a:rPr>
                <a:t>兼容度进一步扩充</a:t>
              </a:r>
              <a:endParaRPr lang="en-US" altLang="zh-CN" sz="14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38" name="上箭头 37"/>
            <p:cNvSpPr/>
            <p:nvPr/>
          </p:nvSpPr>
          <p:spPr>
            <a:xfrm>
              <a:off x="5198470" y="4103663"/>
              <a:ext cx="224137" cy="2336172"/>
            </a:xfrm>
            <a:prstGeom prst="upArrow">
              <a:avLst/>
            </a:prstGeom>
            <a:solidFill>
              <a:srgbClr val="016B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13318" tIns="106659" rIns="213318" bIns="106659" rtlCol="0" anchor="ctr"/>
            <a:lstStyle/>
            <a:p>
              <a:pPr algn="ctr"/>
              <a:endParaRPr lang="en-US" altLang="zh-CN" sz="11200" dirty="0">
                <a:latin typeface="+mj-lt"/>
                <a:ea typeface="微软雅黑 Light" panose="020B0502040204020203" pitchFamily="34" charset="-122"/>
              </a:endParaRPr>
            </a:p>
          </p:txBody>
        </p:sp>
      </p:grpSp>
      <p:sp>
        <p:nvSpPr>
          <p:cNvPr id="39" name="Shape 435"/>
          <p:cNvSpPr/>
          <p:nvPr/>
        </p:nvSpPr>
        <p:spPr>
          <a:xfrm>
            <a:off x="1210278" y="1445699"/>
            <a:ext cx="6604455" cy="1091990"/>
          </a:xfrm>
          <a:prstGeom prst="rect">
            <a:avLst/>
          </a:prstGeom>
          <a:solidFill>
            <a:srgbClr val="000000">
              <a:alpha val="3822"/>
            </a:srgbClr>
          </a:solidFill>
          <a:ln w="12700">
            <a:solidFill>
              <a:srgbClr val="85888D"/>
            </a:solidFill>
            <a:prstDash val="dash"/>
            <a:miter lim="400000"/>
          </a:ln>
        </p:spPr>
        <p:txBody>
          <a:bodyPr lIns="50800" tIns="50800" rIns="50800" bIns="50800" anchor="ctr"/>
          <a:lstStyle/>
          <a:p>
            <a:pPr algn="ctr" defTabSz="821531">
              <a:defRPr sz="5400" b="1">
                <a:latin typeface="Helvetica"/>
                <a:ea typeface="Helvetica"/>
                <a:cs typeface="Helvetica"/>
                <a:sym typeface="Helvetica"/>
              </a:defRPr>
            </a:pPr>
            <a:endParaRPr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40" name="TextBox 23"/>
          <p:cNvSpPr txBox="1"/>
          <p:nvPr/>
        </p:nvSpPr>
        <p:spPr>
          <a:xfrm>
            <a:off x="1371601" y="1566973"/>
            <a:ext cx="6367540" cy="849441"/>
          </a:xfrm>
          <a:prstGeom prst="rect">
            <a:avLst/>
          </a:prstGeom>
          <a:noFill/>
        </p:spPr>
        <p:txBody>
          <a:bodyPr wrap="square" lIns="109706" tIns="54853" rIns="109706" bIns="54853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2006</a:t>
            </a:r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年开始，</a:t>
            </a:r>
            <a:r>
              <a:rPr kumimoji="1"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 DDB</a:t>
            </a:r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为网易各大互联网产品提供透明分库分表服务。</a:t>
            </a:r>
            <a:endParaRPr kumimoji="1"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  <a:p>
            <a:pPr algn="ctr">
              <a:lnSpc>
                <a:spcPct val="150000"/>
              </a:lnSpc>
            </a:pPr>
            <a:r>
              <a:rPr kumimoji="1"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10</a:t>
            </a:r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年来不断完善，精益求精，是网易大体量互联网产品的立身之本。</a:t>
            </a:r>
          </a:p>
        </p:txBody>
      </p:sp>
      <p:pic>
        <p:nvPicPr>
          <p:cNvPr id="41" name="图片 4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1101" y="474136"/>
            <a:ext cx="1571624" cy="606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855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蓝色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5562</TotalTime>
  <Words>2105</Words>
  <Application>Microsoft Office PowerPoint</Application>
  <PresentationFormat>自定义</PresentationFormat>
  <Paragraphs>294</Paragraphs>
  <Slides>28</Slides>
  <Notes>13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29" baseType="lpstr">
      <vt:lpstr>Office 主题</vt:lpstr>
      <vt:lpstr>网易分布式数据库DDB</vt:lpstr>
      <vt:lpstr>PowerPoint 演示文稿</vt:lpstr>
      <vt:lpstr>PowerPoint 演示文稿</vt:lpstr>
      <vt:lpstr>PowerPoint 演示文稿</vt:lpstr>
      <vt:lpstr>单机数据库时代</vt:lpstr>
      <vt:lpstr>企业使用数据库面临的问题</vt:lpstr>
      <vt:lpstr>DDB：一步到位的海量数据存储方案</vt:lpstr>
      <vt:lpstr>PowerPoint 演示文稿</vt:lpstr>
      <vt:lpstr>DDB简介 – 十年一剑</vt:lpstr>
      <vt:lpstr>DDB简介 - 核心优势</vt:lpstr>
      <vt:lpstr>DDB系统架构</vt:lpstr>
      <vt:lpstr>DDB系统架构</vt:lpstr>
      <vt:lpstr>DDB功能特性——数据信道</vt:lpstr>
      <vt:lpstr>DDB数据分布</vt:lpstr>
      <vt:lpstr>DDB标准化——MySQL-like</vt:lpstr>
      <vt:lpstr>DDB标准化——兼容Navicat等工具</vt:lpstr>
      <vt:lpstr>SQL统计——模式统计</vt:lpstr>
      <vt:lpstr>DDB功能特性——数据信道</vt:lpstr>
      <vt:lpstr>PowerPoint 演示文稿</vt:lpstr>
      <vt:lpstr>PowerPoint 演示文稿</vt:lpstr>
      <vt:lpstr>实施与服务</vt:lpstr>
      <vt:lpstr>DDB应用案例——IM</vt:lpstr>
      <vt:lpstr>DDB应用案例——IM</vt:lpstr>
      <vt:lpstr>PowerPoint 演示文稿</vt:lpstr>
      <vt:lpstr>平台化的DDBv5</vt:lpstr>
      <vt:lpstr>场景化的在线数据迁移</vt:lpstr>
      <vt:lpstr>结构化数据中心</vt:lpstr>
      <vt:lpstr>THANKS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用户</dc:creator>
  <cp:lastModifiedBy>Jin</cp:lastModifiedBy>
  <cp:revision>196</cp:revision>
  <dcterms:created xsi:type="dcterms:W3CDTF">2017-03-28T11:14:53Z</dcterms:created>
  <dcterms:modified xsi:type="dcterms:W3CDTF">2017-11-08T13:59:05Z</dcterms:modified>
</cp:coreProperties>
</file>